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58" r:id="rId16"/>
    <p:sldId id="270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783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87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474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134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869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731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613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564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10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066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974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C971E-4F71-446E-AE97-562782184873}" type="datetimeFigureOut">
              <a:rPr lang="da-DK" smtClean="0"/>
              <a:t>24.11.2013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158B4-7A07-413A-92D6-2584CE3C79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286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MWL</a:t>
            </a:r>
            <a:br>
              <a:rPr lang="da-DK" b="1" dirty="0" smtClean="0">
                <a:solidFill>
                  <a:srgbClr val="FF0000"/>
                </a:solidFill>
              </a:rPr>
            </a:br>
            <a:r>
              <a:rPr lang="da-DK" b="1" dirty="0" smtClean="0">
                <a:solidFill>
                  <a:srgbClr val="FF0000"/>
                </a:solidFill>
              </a:rPr>
              <a:t>Whiskysmagning 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896496"/>
            <a:ext cx="9144000" cy="1361303"/>
          </a:xfrm>
        </p:spPr>
        <p:txBody>
          <a:bodyPr>
            <a:normAutofit/>
          </a:bodyPr>
          <a:lstStyle/>
          <a:p>
            <a:r>
              <a:rPr lang="da-DK" sz="3600" dirty="0" smtClean="0"/>
              <a:t>29. </a:t>
            </a:r>
            <a:r>
              <a:rPr lang="da-DK" sz="3600" dirty="0"/>
              <a:t>n</a:t>
            </a:r>
            <a:r>
              <a:rPr lang="da-DK" sz="3600" dirty="0" smtClean="0"/>
              <a:t>ovember 2013</a:t>
            </a:r>
            <a:endParaRPr lang="da-DK" sz="3600" dirty="0"/>
          </a:p>
        </p:txBody>
      </p:sp>
    </p:spTree>
    <p:extLst>
      <p:ext uri="{BB962C8B-B14F-4D97-AF65-F5344CB8AC3E}">
        <p14:creationId xmlns:p14="http://schemas.microsoft.com/office/powerpoint/2010/main" val="3104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814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Inden næste whisky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46245"/>
            <a:ext cx="10515600" cy="4730718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Vil jeg da gerne sige, at </a:t>
            </a:r>
            <a:r>
              <a:rPr lang="da-DK" dirty="0" err="1" smtClean="0"/>
              <a:t>Arran</a:t>
            </a:r>
            <a:r>
              <a:rPr lang="da-DK" dirty="0" smtClean="0"/>
              <a:t> har sin egen sang: The </a:t>
            </a:r>
            <a:r>
              <a:rPr lang="da-DK" dirty="0" err="1" smtClean="0"/>
              <a:t>Arran</a:t>
            </a:r>
            <a:r>
              <a:rPr lang="da-DK" dirty="0" smtClean="0"/>
              <a:t> </a:t>
            </a:r>
            <a:r>
              <a:rPr lang="da-DK" dirty="0" err="1" smtClean="0"/>
              <a:t>Boat</a:t>
            </a:r>
            <a:r>
              <a:rPr lang="da-DK" dirty="0" smtClean="0"/>
              <a:t> Song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179" y="2052734"/>
            <a:ext cx="5303779" cy="4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rgbClr val="FF0000"/>
                </a:solidFill>
              </a:rPr>
              <a:t>Har </a:t>
            </a:r>
            <a:r>
              <a:rPr lang="da-DK" dirty="0" err="1" smtClean="0">
                <a:solidFill>
                  <a:srgbClr val="FF0000"/>
                </a:solidFill>
              </a:rPr>
              <a:t>Arran’s</a:t>
            </a:r>
            <a:r>
              <a:rPr lang="da-DK" dirty="0" smtClean="0">
                <a:solidFill>
                  <a:srgbClr val="FF0000"/>
                </a:solidFill>
              </a:rPr>
              <a:t> strategi smittet af på Braunstein?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err="1" smtClean="0"/>
              <a:t>Arran</a:t>
            </a:r>
            <a:r>
              <a:rPr lang="da-DK" dirty="0" smtClean="0"/>
              <a:t> har et væld af forskellige aftapninger og særproduktioner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En del er lavet til det danske marked – sikken et ry!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De er opkaldt efter natur og myter eller efter berømtheder (Burns)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De eksperimenterer en del med forskellige fadtyper: sherry, </a:t>
            </a:r>
            <a:r>
              <a:rPr lang="da-DK" dirty="0" err="1" smtClean="0"/>
              <a:t>Pinot</a:t>
            </a:r>
            <a:r>
              <a:rPr lang="da-DK" dirty="0" smtClean="0"/>
              <a:t> </a:t>
            </a:r>
            <a:r>
              <a:rPr lang="da-DK" dirty="0" err="1" smtClean="0"/>
              <a:t>noir</a:t>
            </a:r>
            <a:r>
              <a:rPr lang="da-DK" dirty="0" smtClean="0"/>
              <a:t>, </a:t>
            </a:r>
            <a:r>
              <a:rPr lang="da-DK" dirty="0" err="1" smtClean="0"/>
              <a:t>Amarone</a:t>
            </a:r>
            <a:r>
              <a:rPr lang="da-DK" dirty="0" smtClean="0"/>
              <a:t>, </a:t>
            </a:r>
            <a:r>
              <a:rPr lang="da-DK" dirty="0" err="1" smtClean="0"/>
              <a:t>Moscatel</a:t>
            </a:r>
            <a:r>
              <a:rPr lang="da-DK" dirty="0" smtClean="0"/>
              <a:t> osv.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De er sjældent mere end 10 år.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60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643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Whisky nummer 2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342768"/>
            <a:ext cx="10515600" cy="5165124"/>
          </a:xfrm>
        </p:spPr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Whisky nummer 2 er en ægte single malt – også fra </a:t>
            </a:r>
            <a:r>
              <a:rPr lang="da-DK" dirty="0" err="1" smtClean="0"/>
              <a:t>Arran</a:t>
            </a: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Den er en smule mere </a:t>
            </a:r>
            <a:r>
              <a:rPr lang="da-DK" dirty="0" err="1" smtClean="0"/>
              <a:t>peated</a:t>
            </a:r>
            <a:r>
              <a:rPr lang="da-DK" dirty="0" smtClean="0"/>
              <a:t> end </a:t>
            </a:r>
            <a:r>
              <a:rPr lang="da-DK" dirty="0" err="1" smtClean="0"/>
              <a:t>Devil’s</a:t>
            </a:r>
            <a:r>
              <a:rPr lang="da-DK" dirty="0" smtClean="0"/>
              <a:t> Punch, men ikke nær så </a:t>
            </a:r>
            <a:r>
              <a:rPr lang="da-DK" dirty="0" err="1" smtClean="0"/>
              <a:t>peated</a:t>
            </a:r>
            <a:r>
              <a:rPr lang="da-DK" dirty="0" smtClean="0"/>
              <a:t> som </a:t>
            </a:r>
            <a:r>
              <a:rPr lang="da-DK" dirty="0" err="1" smtClean="0"/>
              <a:t>Islay</a:t>
            </a:r>
            <a:r>
              <a:rPr lang="da-DK" dirty="0" smtClean="0"/>
              <a:t> </a:t>
            </a:r>
            <a:r>
              <a:rPr lang="da-DK" dirty="0" err="1" smtClean="0"/>
              <a:t>whiskier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Der er et væld af bronzealdersten på den nordvestlige del af </a:t>
            </a:r>
            <a:r>
              <a:rPr lang="da-DK" dirty="0" err="1" smtClean="0"/>
              <a:t>Arran</a:t>
            </a:r>
            <a:r>
              <a:rPr lang="da-DK" dirty="0" smtClean="0"/>
              <a:t>. På en af stenene havde den legendariske kæmpe, </a:t>
            </a:r>
            <a:r>
              <a:rPr lang="da-DK" dirty="0" err="1" smtClean="0"/>
              <a:t>Fingal</a:t>
            </a:r>
            <a:r>
              <a:rPr lang="da-DK" dirty="0" smtClean="0"/>
              <a:t>, bundet sin hund, </a:t>
            </a:r>
            <a:r>
              <a:rPr lang="da-DK" dirty="0" err="1" smtClean="0"/>
              <a:t>Bran</a:t>
            </a:r>
            <a:r>
              <a:rPr lang="da-DK" dirty="0" smtClean="0"/>
              <a:t>. Løs op for legenden (og hunden) og man har:</a:t>
            </a:r>
          </a:p>
          <a:p>
            <a:pPr marL="0" indent="0" algn="ctr">
              <a:buNone/>
            </a:pPr>
            <a:r>
              <a:rPr lang="da-DK" b="1" dirty="0" err="1" smtClean="0">
                <a:solidFill>
                  <a:srgbClr val="FF0000"/>
                </a:solidFill>
              </a:rPr>
              <a:t>Machrie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Moor</a:t>
            </a:r>
            <a:endParaRPr lang="da-DK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43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9781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Whisky nummer 2: </a:t>
            </a:r>
            <a:r>
              <a:rPr lang="da-DK" b="1" dirty="0" err="1" smtClean="0">
                <a:solidFill>
                  <a:srgbClr val="FF0000"/>
                </a:solidFill>
              </a:rPr>
              <a:t>Machrie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Moor</a:t>
            </a:r>
            <a:endParaRPr lang="da-DK" b="1" dirty="0">
              <a:solidFill>
                <a:srgbClr val="FF0000"/>
              </a:solidFill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60" y="1487299"/>
            <a:ext cx="4330943" cy="5197131"/>
          </a:xfrm>
        </p:spPr>
      </p:pic>
      <p:sp>
        <p:nvSpPr>
          <p:cNvPr id="5" name="Tekstfelt 4"/>
          <p:cNvSpPr txBox="1"/>
          <p:nvPr/>
        </p:nvSpPr>
        <p:spPr>
          <a:xfrm>
            <a:off x="9069355" y="2547257"/>
            <a:ext cx="27618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Alder: Intet opgivet</a:t>
            </a:r>
          </a:p>
          <a:p>
            <a:endParaRPr lang="da-DK" dirty="0"/>
          </a:p>
          <a:p>
            <a:r>
              <a:rPr lang="da-DK" dirty="0" smtClean="0"/>
              <a:t>46 %</a:t>
            </a:r>
          </a:p>
          <a:p>
            <a:endParaRPr lang="da-DK" dirty="0"/>
          </a:p>
          <a:p>
            <a:r>
              <a:rPr lang="da-DK" dirty="0" smtClean="0"/>
              <a:t>3</a:t>
            </a:r>
            <a:r>
              <a:rPr lang="da-DK" baseline="30000" dirty="0" smtClean="0"/>
              <a:t>rd</a:t>
            </a:r>
            <a:r>
              <a:rPr lang="da-DK" dirty="0" smtClean="0"/>
              <a:t> edition 2012</a:t>
            </a:r>
          </a:p>
          <a:p>
            <a:endParaRPr lang="da-DK" dirty="0"/>
          </a:p>
          <a:p>
            <a:r>
              <a:rPr lang="da-DK" dirty="0" smtClean="0"/>
              <a:t>Limited edition 12.000 flasker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6613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620713"/>
            <a:ext cx="4043363" cy="550545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da-DK" sz="1800"/>
              <a:t>Se - hvilken aftenstund -</a:t>
            </a:r>
            <a:br>
              <a:rPr lang="da-DK" sz="1800"/>
            </a:br>
            <a:r>
              <a:rPr lang="da-DK" sz="1800"/>
              <a:t>solen var rød og rund.</a:t>
            </a:r>
            <a:br>
              <a:rPr lang="da-DK" sz="1800"/>
            </a:br>
            <a:r>
              <a:rPr lang="da-DK" sz="1800"/>
              <a:t>Væsken er gylden og klar</a:t>
            </a:r>
            <a:br>
              <a:rPr lang="da-DK" sz="1800"/>
            </a:br>
            <a:r>
              <a:rPr lang="da-DK" sz="1800"/>
              <a:t>når vi en smagning har.</a:t>
            </a:r>
            <a:br>
              <a:rPr lang="da-DK" sz="1800"/>
            </a:br>
            <a:r>
              <a:rPr lang="da-DK" sz="1800"/>
              <a:t>Glæden og livet er helt uden skår</a:t>
            </a:r>
            <a:br>
              <a:rPr lang="da-DK" sz="1800"/>
            </a:br>
            <a:r>
              <a:rPr lang="da-DK" sz="1800"/>
              <a:t>når en whiskytår vi får.</a:t>
            </a:r>
            <a:br>
              <a:rPr lang="da-DK" sz="1800"/>
            </a:br>
            <a:endParaRPr lang="da-DK" sz="180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da-DK" sz="1800"/>
              <a:t>Mærk hvilken herlig duft -</a:t>
            </a:r>
            <a:br>
              <a:rPr lang="da-DK" sz="1800"/>
            </a:br>
            <a:r>
              <a:rPr lang="da-DK" sz="1800"/>
              <a:t>revling og højfjeldsluft -</a:t>
            </a:r>
            <a:br>
              <a:rPr lang="da-DK" sz="1800"/>
            </a:br>
            <a:r>
              <a:rPr lang="da-DK" sz="1800"/>
              <a:t>eller en græstørv med røg</a:t>
            </a:r>
            <a:br>
              <a:rPr lang="da-DK" sz="1800"/>
            </a:br>
            <a:r>
              <a:rPr lang="da-DK" sz="1800"/>
              <a:t>gør vores stemning høj.</a:t>
            </a:r>
            <a:br>
              <a:rPr lang="da-DK" sz="1800"/>
            </a:br>
            <a:r>
              <a:rPr lang="da-DK" sz="1800"/>
              <a:t>Glasset bli'r vugget og ganen får fugt</a:t>
            </a:r>
            <a:br>
              <a:rPr lang="da-DK" sz="1800"/>
            </a:br>
            <a:r>
              <a:rPr lang="da-DK" sz="1800"/>
              <a:t>til en liflig whiskylugt.</a:t>
            </a:r>
            <a:br>
              <a:rPr lang="da-DK" sz="1800"/>
            </a:br>
            <a:endParaRPr lang="da-DK" sz="1800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da-DK" sz="1800"/>
              <a:t>Nyd drikkens kryddersmag</a:t>
            </a:r>
            <a:br>
              <a:rPr lang="da-DK" sz="1800"/>
            </a:br>
            <a:r>
              <a:rPr lang="da-DK" sz="1800"/>
              <a:t>på denne smagedag.</a:t>
            </a:r>
            <a:br>
              <a:rPr lang="da-DK" sz="1800"/>
            </a:br>
            <a:r>
              <a:rPr lang="da-DK" sz="1800"/>
              <a:t>Prøv hvor en vanddråbes kraft</a:t>
            </a:r>
            <a:br>
              <a:rPr lang="da-DK" sz="1800"/>
            </a:br>
            <a:r>
              <a:rPr lang="da-DK" sz="1800"/>
              <a:t>ændrer den ædle saft.</a:t>
            </a:r>
            <a:br>
              <a:rPr lang="da-DK" sz="1800"/>
            </a:br>
            <a:r>
              <a:rPr lang="da-DK" sz="1800"/>
              <a:t>Klukken og pludren og skylning i mund</a:t>
            </a:r>
            <a:br>
              <a:rPr lang="da-DK" sz="1800"/>
            </a:br>
            <a:r>
              <a:rPr lang="da-DK" sz="1800"/>
              <a:t>gi'r en salig smagestund.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167438" y="981076"/>
            <a:ext cx="4176712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rabicPeriod" startAt="4"/>
            </a:pPr>
            <a:r>
              <a:rPr lang="da-DK"/>
              <a:t>Hør englesangens lyd</a:t>
            </a:r>
            <a:br>
              <a:rPr lang="da-DK"/>
            </a:br>
            <a:r>
              <a:rPr lang="da-DK"/>
              <a:t>til næste mundfulds fryd.</a:t>
            </a:r>
            <a:br>
              <a:rPr lang="da-DK"/>
            </a:br>
            <a:r>
              <a:rPr lang="da-DK"/>
              <a:t>Single Malt prises i kor</a:t>
            </a:r>
            <a:br>
              <a:rPr lang="da-DK"/>
            </a:br>
            <a:r>
              <a:rPr lang="da-DK"/>
              <a:t>om dette glade bord.</a:t>
            </a:r>
            <a:br>
              <a:rPr lang="da-DK"/>
            </a:br>
            <a:r>
              <a:rPr lang="da-DK"/>
              <a:t>Tungen får fyldige indtryk af sprit</a:t>
            </a:r>
            <a:br>
              <a:rPr lang="da-DK"/>
            </a:br>
            <a:r>
              <a:rPr lang="da-DK"/>
              <a:t>når en maltstrøm flyder frit.</a:t>
            </a:r>
            <a:br>
              <a:rPr lang="da-DK"/>
            </a:br>
            <a:endParaRPr lang="da-DK"/>
          </a:p>
          <a:p>
            <a:pPr>
              <a:buFontTx/>
              <a:buAutoNum type="arabicPeriod" startAt="4"/>
            </a:pPr>
            <a:r>
              <a:rPr lang="da-DK"/>
              <a:t>Tænk på den fremtidsplan</a:t>
            </a:r>
            <a:br>
              <a:rPr lang="da-DK"/>
            </a:br>
            <a:r>
              <a:rPr lang="da-DK"/>
              <a:t>hvor vores danske "klan"</a:t>
            </a:r>
            <a:br>
              <a:rPr lang="da-DK"/>
            </a:br>
            <a:r>
              <a:rPr lang="da-DK"/>
              <a:t>rejser til landet mod nord</a:t>
            </a:r>
            <a:br>
              <a:rPr lang="da-DK"/>
            </a:br>
            <a:r>
              <a:rPr lang="da-DK"/>
              <a:t>hvor skotske skotter bor.</a:t>
            </a:r>
            <a:br>
              <a:rPr lang="da-DK"/>
            </a:br>
            <a:r>
              <a:rPr lang="da-DK"/>
              <a:t>Glæden og livet er helt uden skår</a:t>
            </a:r>
            <a:br>
              <a:rPr lang="da-DK"/>
            </a:br>
            <a:r>
              <a:rPr lang="da-DK"/>
              <a:t>når en Skotlandstur vi får!</a:t>
            </a:r>
          </a:p>
          <a:p>
            <a:endParaRPr lang="da-DK"/>
          </a:p>
          <a:p>
            <a:endParaRPr lang="da-DK"/>
          </a:p>
          <a:p>
            <a:pPr algn="r"/>
            <a:r>
              <a:rPr lang="da-DK"/>
              <a:t>nihil sine labore</a:t>
            </a:r>
          </a:p>
        </p:txBody>
      </p:sp>
    </p:spTree>
    <p:extLst>
      <p:ext uri="{BB962C8B-B14F-4D97-AF65-F5344CB8AC3E}">
        <p14:creationId xmlns:p14="http://schemas.microsoft.com/office/powerpoint/2010/main" val="16621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Dagens underfundige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9934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692151"/>
            <a:ext cx="8229600" cy="3529013"/>
          </a:xfrm>
        </p:spPr>
        <p:txBody>
          <a:bodyPr/>
          <a:lstStyle/>
          <a:p>
            <a:r>
              <a:rPr lang="da-DK" sz="7200" dirty="0">
                <a:solidFill>
                  <a:srgbClr val="FF0000"/>
                </a:solidFill>
              </a:rPr>
              <a:t>Så er der fri leg</a:t>
            </a:r>
            <a:br>
              <a:rPr lang="da-DK" sz="7200" dirty="0">
                <a:solidFill>
                  <a:srgbClr val="FF0000"/>
                </a:solidFill>
              </a:rPr>
            </a:br>
            <a:r>
              <a:rPr lang="da-DK" sz="7200" dirty="0">
                <a:solidFill>
                  <a:srgbClr val="FF0000"/>
                </a:solidFill>
              </a:rPr>
              <a:t>hele</a:t>
            </a:r>
            <a:br>
              <a:rPr lang="da-DK" sz="7200" dirty="0">
                <a:solidFill>
                  <a:srgbClr val="FF0000"/>
                </a:solidFill>
              </a:rPr>
            </a:br>
            <a:r>
              <a:rPr lang="da-DK" sz="7200" dirty="0">
                <a:solidFill>
                  <a:srgbClr val="FF0000"/>
                </a:solidFill>
              </a:rPr>
              <a:t>resten af aftenen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919289" y="4437063"/>
            <a:ext cx="83534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sz="9600" b="1" dirty="0" err="1">
                <a:solidFill>
                  <a:srgbClr val="0000FF"/>
                </a:solidFill>
              </a:rPr>
              <a:t>Slainte</a:t>
            </a:r>
            <a:r>
              <a:rPr lang="da-DK" sz="9600" b="1" dirty="0">
                <a:solidFill>
                  <a:srgbClr val="0000FF"/>
                </a:solidFill>
              </a:rPr>
              <a:t> </a:t>
            </a:r>
            <a:r>
              <a:rPr lang="da-DK" sz="9600" b="1" dirty="0" err="1">
                <a:solidFill>
                  <a:srgbClr val="0000FF"/>
                </a:solidFill>
              </a:rPr>
              <a:t>mhath</a:t>
            </a:r>
            <a:endParaRPr lang="da-DK" sz="9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2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361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Gæt et destilleri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99286"/>
            <a:ext cx="10515600" cy="443195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da-DK" dirty="0" smtClean="0"/>
              <a:t>Vi er på en ø</a:t>
            </a:r>
            <a:br>
              <a:rPr lang="da-DK" dirty="0" smtClean="0"/>
            </a:br>
            <a:endParaRPr lang="da-DK" dirty="0" smtClean="0"/>
          </a:p>
          <a:p>
            <a:pPr marL="514350" indent="-514350">
              <a:buAutoNum type="arabicPeriod"/>
            </a:pPr>
            <a:endParaRPr lang="da-DK" dirty="0"/>
          </a:p>
          <a:p>
            <a:pPr marL="514350" indent="-514350">
              <a:buAutoNum type="arabicPeriod"/>
            </a:pP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2" y="2314575"/>
            <a:ext cx="20478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361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Gæt et destilleri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99286"/>
            <a:ext cx="10515600" cy="44319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2. Destilleriet er fra den 16. december 1994 (næsten 20 år gammelt)</a:t>
            </a:r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514350" indent="-514350">
              <a:buAutoNum type="arabicPeriod"/>
            </a:pPr>
            <a:endParaRPr lang="da-DK" dirty="0"/>
          </a:p>
          <a:p>
            <a:pPr marL="514350" indent="-514350">
              <a:buAutoNum type="arabicPeriod"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2650783"/>
            <a:ext cx="65246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361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Gæt et destilleri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99286"/>
            <a:ext cx="10515600" cy="44319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3. Øen ligger i et indre skotsk farvand (</a:t>
            </a:r>
            <a:r>
              <a:rPr lang="da-DK" dirty="0" err="1" smtClean="0"/>
              <a:t>Firth</a:t>
            </a:r>
            <a:r>
              <a:rPr lang="da-DK" dirty="0" smtClean="0"/>
              <a:t>)</a:t>
            </a:r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514350" indent="-514350">
              <a:buAutoNum type="arabicPeriod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913" y="2133599"/>
            <a:ext cx="3015605" cy="44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4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361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Gæt et destilleri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387319"/>
            <a:ext cx="10515600" cy="4431957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4. Floden Clyde løber ud i det indre farvand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Farvandet hedder </a:t>
            </a:r>
            <a:r>
              <a:rPr lang="da-DK" dirty="0" err="1" smtClean="0"/>
              <a:t>Firth</a:t>
            </a:r>
            <a:r>
              <a:rPr lang="da-DK" dirty="0" smtClean="0"/>
              <a:t> of Clyde</a:t>
            </a:r>
          </a:p>
          <a:p>
            <a:pPr marL="0" indent="0">
              <a:buNone/>
            </a:pPr>
            <a:r>
              <a:rPr lang="da-DK" dirty="0" smtClean="0"/>
              <a:t>    </a:t>
            </a:r>
            <a:r>
              <a:rPr lang="da-DK" dirty="0" err="1" smtClean="0"/>
              <a:t>Campbeltown</a:t>
            </a:r>
            <a:r>
              <a:rPr lang="da-DK" dirty="0" smtClean="0"/>
              <a:t> er tæt på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Glasgow er tæt på</a:t>
            </a:r>
          </a:p>
          <a:p>
            <a:pPr marL="0" indent="0">
              <a:buNone/>
            </a:pP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514350" indent="-514350">
              <a:buAutoNum type="arabicPeriod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87" y="2821459"/>
            <a:ext cx="3919151" cy="39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9361"/>
          </a:xfrm>
        </p:spPr>
        <p:txBody>
          <a:bodyPr/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Gæt et destilleri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499286"/>
            <a:ext cx="10515600" cy="4431957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5</a:t>
            </a:r>
            <a:r>
              <a:rPr lang="da-DK" dirty="0" smtClean="0"/>
              <a:t>. Øen – og destilleriet – hedder: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 </a:t>
            </a:r>
            <a:r>
              <a:rPr lang="da-DK" b="1" dirty="0" smtClean="0">
                <a:solidFill>
                  <a:srgbClr val="FF0000"/>
                </a:solidFill>
              </a:rPr>
              <a:t>ISLE of ARRAN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  <a:p>
            <a:pPr marL="514350" indent="-514350">
              <a:buAutoNum type="arabicPeriod"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763" y="2133599"/>
            <a:ext cx="3435211" cy="4514849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84" y="1884928"/>
            <a:ext cx="3687632" cy="4878430"/>
          </a:xfrm>
          <a:prstGeom prst="rect">
            <a:avLst/>
          </a:prstGeom>
        </p:spPr>
      </p:pic>
      <p:cxnSp>
        <p:nvCxnSpPr>
          <p:cNvPr id="8" name="Lige pilforbindelse 7"/>
          <p:cNvCxnSpPr/>
          <p:nvPr/>
        </p:nvCxnSpPr>
        <p:spPr>
          <a:xfrm flipH="1" flipV="1">
            <a:off x="5728996" y="2481943"/>
            <a:ext cx="2827177" cy="14647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/>
          <p:cNvSpPr txBox="1"/>
          <p:nvPr/>
        </p:nvSpPr>
        <p:spPr>
          <a:xfrm>
            <a:off x="8701358" y="3254183"/>
            <a:ext cx="3135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rgbClr val="FF0000"/>
                </a:solidFill>
              </a:rPr>
              <a:t>Destilleriet ligger</a:t>
            </a:r>
          </a:p>
          <a:p>
            <a:r>
              <a:rPr lang="da-DK" sz="2800" b="1" dirty="0" smtClean="0">
                <a:solidFill>
                  <a:srgbClr val="FF0000"/>
                </a:solidFill>
              </a:rPr>
              <a:t>i </a:t>
            </a:r>
            <a:r>
              <a:rPr lang="da-DK" sz="2800" b="1" dirty="0" err="1" smtClean="0">
                <a:solidFill>
                  <a:srgbClr val="FF0000"/>
                </a:solidFill>
              </a:rPr>
              <a:t>Lochranza</a:t>
            </a:r>
            <a:r>
              <a:rPr lang="da-DK" sz="2800" b="1" dirty="0" smtClean="0">
                <a:solidFill>
                  <a:srgbClr val="FF0000"/>
                </a:solidFill>
              </a:rPr>
              <a:t> på</a:t>
            </a:r>
            <a:br>
              <a:rPr lang="da-DK" sz="2800" b="1" dirty="0" smtClean="0">
                <a:solidFill>
                  <a:srgbClr val="FF0000"/>
                </a:solidFill>
              </a:rPr>
            </a:br>
            <a:r>
              <a:rPr lang="da-DK" sz="2800" b="1" dirty="0" smtClean="0">
                <a:solidFill>
                  <a:srgbClr val="FF0000"/>
                </a:solidFill>
              </a:rPr>
              <a:t>øens nordlige del</a:t>
            </a:r>
            <a:endParaRPr lang="da-DK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4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643"/>
          </a:xfrm>
        </p:spPr>
        <p:txBody>
          <a:bodyPr/>
          <a:lstStyle/>
          <a:p>
            <a:r>
              <a:rPr lang="da-DK" b="1" dirty="0" smtClean="0">
                <a:solidFill>
                  <a:srgbClr val="FF0000"/>
                </a:solidFill>
              </a:rPr>
              <a:t>Whisky nummer 1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342768"/>
            <a:ext cx="10515600" cy="5165124"/>
          </a:xfrm>
        </p:spPr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Det er en ”blended” whisky.</a:t>
            </a:r>
          </a:p>
          <a:p>
            <a:pPr marL="0" indent="0">
              <a:buNone/>
            </a:pPr>
            <a:r>
              <a:rPr lang="da-DK" dirty="0" smtClean="0"/>
              <a:t>Den består af forskellige </a:t>
            </a:r>
            <a:r>
              <a:rPr lang="da-DK" dirty="0" err="1" smtClean="0"/>
              <a:t>Arran</a:t>
            </a:r>
            <a:r>
              <a:rPr lang="da-DK" dirty="0" smtClean="0"/>
              <a:t> single malt</a:t>
            </a:r>
          </a:p>
          <a:p>
            <a:pPr marL="0" indent="0">
              <a:buNone/>
            </a:pPr>
            <a:r>
              <a:rPr lang="da-DK" dirty="0" smtClean="0"/>
              <a:t>Nærmere betegnet 24 forskellige, så det er jo en djævelsk blanding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Da destilleriet jo kun er 20 år gammelt har de åbenbart blandet alle sjatterne og restlagrene, men det er den ikke blevet dårligere af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48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570910"/>
              </p:ext>
            </p:extLst>
          </p:nvPr>
        </p:nvGraphicFramePr>
        <p:xfrm>
          <a:off x="3319116" y="79249"/>
          <a:ext cx="5083479" cy="672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hoto Editor Foto" r:id="rId3" imgW="10115640" imgH="13382640" progId="MSPhotoEd.3">
                  <p:embed/>
                </p:oleObj>
              </mc:Choice>
              <mc:Fallback>
                <p:oleObj name="Photo Editor Foto" r:id="rId3" imgW="10115640" imgH="13382640" progId="MSPhotoEd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9116" y="79249"/>
                        <a:ext cx="5083479" cy="6727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400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2399"/>
          </a:xfrm>
        </p:spPr>
        <p:txBody>
          <a:bodyPr/>
          <a:lstStyle/>
          <a:p>
            <a:r>
              <a:rPr lang="da-DK" b="1" dirty="0" err="1" smtClean="0">
                <a:solidFill>
                  <a:srgbClr val="FF0000"/>
                </a:solidFill>
              </a:rPr>
              <a:t>Devil’s</a:t>
            </a:r>
            <a:r>
              <a:rPr lang="da-DK" b="1" dirty="0" smtClean="0">
                <a:solidFill>
                  <a:srgbClr val="FF0000"/>
                </a:solidFill>
              </a:rPr>
              <a:t> Punch</a:t>
            </a:r>
            <a:endParaRPr lang="da-DK" b="1" dirty="0">
              <a:solidFill>
                <a:srgbClr val="FF0000"/>
              </a:solidFill>
            </a:endParaRPr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46"/>
                    </a14:imgEffect>
                    <a14:imgEffect>
                      <a14:brightnessContrast bright="2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6220" y="1018495"/>
            <a:ext cx="4245429" cy="51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8901404" y="1716833"/>
            <a:ext cx="2528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Blended af egne singlemalts</a:t>
            </a:r>
          </a:p>
          <a:p>
            <a:endParaRPr lang="da-DK" dirty="0" smtClean="0"/>
          </a:p>
          <a:p>
            <a:r>
              <a:rPr lang="da-DK" dirty="0" smtClean="0"/>
              <a:t>52,3 %</a:t>
            </a:r>
          </a:p>
          <a:p>
            <a:endParaRPr lang="da-DK" dirty="0" smtClean="0"/>
          </a:p>
          <a:p>
            <a:r>
              <a:rPr lang="da-DK" dirty="0" smtClean="0"/>
              <a:t>Limited edition 6.600 flasker</a:t>
            </a:r>
          </a:p>
          <a:p>
            <a:endParaRPr lang="da-DK" dirty="0"/>
          </a:p>
          <a:p>
            <a:r>
              <a:rPr lang="da-DK" dirty="0" smtClean="0"/>
              <a:t>Købt hos </a:t>
            </a:r>
            <a:r>
              <a:rPr lang="da-DK" dirty="0" err="1" smtClean="0"/>
              <a:t>Wohlenberg</a:t>
            </a:r>
            <a:r>
              <a:rPr lang="da-DK" dirty="0" smtClean="0"/>
              <a:t> i Sønderborg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3451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372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Photo Editor Foto</vt:lpstr>
      <vt:lpstr>MWL Whiskysmagning </vt:lpstr>
      <vt:lpstr>Gæt et destilleri</vt:lpstr>
      <vt:lpstr>Gæt et destilleri</vt:lpstr>
      <vt:lpstr>Gæt et destilleri</vt:lpstr>
      <vt:lpstr>Gæt et destilleri</vt:lpstr>
      <vt:lpstr>Gæt et destilleri</vt:lpstr>
      <vt:lpstr>Whisky nummer 1</vt:lpstr>
      <vt:lpstr>PowerPoint-præsentation</vt:lpstr>
      <vt:lpstr>Devil’s Punch</vt:lpstr>
      <vt:lpstr>Inden næste whisky</vt:lpstr>
      <vt:lpstr>Har Arran’s strategi smittet af på Braunstein?</vt:lpstr>
      <vt:lpstr>Whisky nummer 2</vt:lpstr>
      <vt:lpstr>Whisky nummer 2: Machrie Moor</vt:lpstr>
      <vt:lpstr>PowerPoint-præsentation</vt:lpstr>
      <vt:lpstr>Dagens underfundige</vt:lpstr>
      <vt:lpstr>Så er der fri leg hele resten af aftenen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MWL Whiskysmagning</dc:title>
  <dc:creator>Mads Vej-Hansen</dc:creator>
  <cp:lastModifiedBy>Mads Vej-Hansen</cp:lastModifiedBy>
  <cp:revision>15</cp:revision>
  <dcterms:created xsi:type="dcterms:W3CDTF">2013-11-24T09:53:34Z</dcterms:created>
  <dcterms:modified xsi:type="dcterms:W3CDTF">2013-11-24T12:09:32Z</dcterms:modified>
</cp:coreProperties>
</file>