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9" r:id="rId4"/>
    <p:sldId id="257" r:id="rId5"/>
    <p:sldId id="260" r:id="rId6"/>
    <p:sldId id="265" r:id="rId7"/>
    <p:sldId id="266" r:id="rId8"/>
    <p:sldId id="263" r:id="rId9"/>
    <p:sldId id="267" r:id="rId10"/>
    <p:sldId id="264" r:id="rId11"/>
    <p:sldId id="268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97" d="100"/>
          <a:sy n="97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52BC49-4EF7-4E5A-B7A5-906321B280A8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0C9DAA7-386D-4D2E-9C37-9E7A2EF2A703}">
      <dgm:prSet/>
      <dgm:spPr/>
      <dgm:t>
        <a:bodyPr/>
        <a:lstStyle/>
        <a:p>
          <a:r>
            <a:rPr lang="da-DK" b="1" i="0"/>
            <a:t>Whisky smagning</a:t>
          </a:r>
          <a:endParaRPr lang="en-US"/>
        </a:p>
      </dgm:t>
    </dgm:pt>
    <dgm:pt modelId="{B611834E-90C3-4D18-AAE4-5819A44E8A98}" type="parTrans" cxnId="{5B4C057D-F5B6-47EA-B903-DB3F51C47826}">
      <dgm:prSet/>
      <dgm:spPr/>
      <dgm:t>
        <a:bodyPr/>
        <a:lstStyle/>
        <a:p>
          <a:endParaRPr lang="en-US"/>
        </a:p>
      </dgm:t>
    </dgm:pt>
    <dgm:pt modelId="{902198C3-F7A9-47BE-AA19-D6FA9774D80F}" type="sibTrans" cxnId="{5B4C057D-F5B6-47EA-B903-DB3F51C47826}">
      <dgm:prSet/>
      <dgm:spPr/>
      <dgm:t>
        <a:bodyPr/>
        <a:lstStyle/>
        <a:p>
          <a:endParaRPr lang="en-US"/>
        </a:p>
      </dgm:t>
    </dgm:pt>
    <dgm:pt modelId="{82E2424F-6C86-4569-B4C6-D5AC3550C193}">
      <dgm:prSet/>
      <dgm:spPr/>
      <dgm:t>
        <a:bodyPr/>
        <a:lstStyle/>
        <a:p>
          <a:r>
            <a:rPr lang="da-DK" b="1"/>
            <a:t>Hos Mai-Britt og Mogens</a:t>
          </a:r>
          <a:endParaRPr lang="en-US"/>
        </a:p>
      </dgm:t>
    </dgm:pt>
    <dgm:pt modelId="{98456E4D-2CEE-4263-8FF9-775660103B17}" type="parTrans" cxnId="{023B39E0-BBEC-4825-B806-9A734C9A1C8F}">
      <dgm:prSet/>
      <dgm:spPr/>
      <dgm:t>
        <a:bodyPr/>
        <a:lstStyle/>
        <a:p>
          <a:endParaRPr lang="en-US"/>
        </a:p>
      </dgm:t>
    </dgm:pt>
    <dgm:pt modelId="{76479A15-B083-4BDD-823C-BFF048CA42EE}" type="sibTrans" cxnId="{023B39E0-BBEC-4825-B806-9A734C9A1C8F}">
      <dgm:prSet/>
      <dgm:spPr/>
      <dgm:t>
        <a:bodyPr/>
        <a:lstStyle/>
        <a:p>
          <a:endParaRPr lang="en-US"/>
        </a:p>
      </dgm:t>
    </dgm:pt>
    <dgm:pt modelId="{633A1CF0-6712-473E-AD06-F29EDD2A00AE}">
      <dgm:prSet/>
      <dgm:spPr/>
      <dgm:t>
        <a:bodyPr/>
        <a:lstStyle/>
        <a:p>
          <a:r>
            <a:rPr lang="da-DK" b="1"/>
            <a:t>Fredag den 25. november 2022</a:t>
          </a:r>
          <a:endParaRPr lang="en-US"/>
        </a:p>
      </dgm:t>
    </dgm:pt>
    <dgm:pt modelId="{EF3B833F-7346-4EC3-A942-210A5E87E81F}" type="parTrans" cxnId="{9A0D6C3B-F6C6-434D-9591-536657FB85D6}">
      <dgm:prSet/>
      <dgm:spPr/>
      <dgm:t>
        <a:bodyPr/>
        <a:lstStyle/>
        <a:p>
          <a:endParaRPr lang="en-US"/>
        </a:p>
      </dgm:t>
    </dgm:pt>
    <dgm:pt modelId="{940032C8-2A86-4330-91EC-E2321236EBA1}" type="sibTrans" cxnId="{9A0D6C3B-F6C6-434D-9591-536657FB85D6}">
      <dgm:prSet/>
      <dgm:spPr/>
      <dgm:t>
        <a:bodyPr/>
        <a:lstStyle/>
        <a:p>
          <a:endParaRPr lang="en-US"/>
        </a:p>
      </dgm:t>
    </dgm:pt>
    <dgm:pt modelId="{1900E08E-B65E-4890-870E-7B560E2F906C}" type="pres">
      <dgm:prSet presAssocID="{BA52BC49-4EF7-4E5A-B7A5-906321B280A8}" presName="vert0" presStyleCnt="0">
        <dgm:presLayoutVars>
          <dgm:dir/>
          <dgm:animOne val="branch"/>
          <dgm:animLvl val="lvl"/>
        </dgm:presLayoutVars>
      </dgm:prSet>
      <dgm:spPr/>
    </dgm:pt>
    <dgm:pt modelId="{E7753FC6-9302-4DA1-A7F9-94DE74FB909B}" type="pres">
      <dgm:prSet presAssocID="{C0C9DAA7-386D-4D2E-9C37-9E7A2EF2A703}" presName="thickLine" presStyleLbl="alignNode1" presStyleIdx="0" presStyleCnt="3"/>
      <dgm:spPr/>
    </dgm:pt>
    <dgm:pt modelId="{A73092C9-8A2E-42DC-9659-D11DEEDA36A8}" type="pres">
      <dgm:prSet presAssocID="{C0C9DAA7-386D-4D2E-9C37-9E7A2EF2A703}" presName="horz1" presStyleCnt="0"/>
      <dgm:spPr/>
    </dgm:pt>
    <dgm:pt modelId="{E790E5E5-C668-4429-8866-DED796F27E64}" type="pres">
      <dgm:prSet presAssocID="{C0C9DAA7-386D-4D2E-9C37-9E7A2EF2A703}" presName="tx1" presStyleLbl="revTx" presStyleIdx="0" presStyleCnt="3"/>
      <dgm:spPr/>
    </dgm:pt>
    <dgm:pt modelId="{7373C3A1-1EEA-4495-8909-71DBD89A660C}" type="pres">
      <dgm:prSet presAssocID="{C0C9DAA7-386D-4D2E-9C37-9E7A2EF2A703}" presName="vert1" presStyleCnt="0"/>
      <dgm:spPr/>
    </dgm:pt>
    <dgm:pt modelId="{5D6B2755-0EE0-43B4-AA44-9FF92762EBB9}" type="pres">
      <dgm:prSet presAssocID="{82E2424F-6C86-4569-B4C6-D5AC3550C193}" presName="thickLine" presStyleLbl="alignNode1" presStyleIdx="1" presStyleCnt="3"/>
      <dgm:spPr/>
    </dgm:pt>
    <dgm:pt modelId="{CA6605B7-6B29-49A3-8344-455E3A4865F6}" type="pres">
      <dgm:prSet presAssocID="{82E2424F-6C86-4569-B4C6-D5AC3550C193}" presName="horz1" presStyleCnt="0"/>
      <dgm:spPr/>
    </dgm:pt>
    <dgm:pt modelId="{5BB96658-8B30-43F0-8620-9A31E5CF7731}" type="pres">
      <dgm:prSet presAssocID="{82E2424F-6C86-4569-B4C6-D5AC3550C193}" presName="tx1" presStyleLbl="revTx" presStyleIdx="1" presStyleCnt="3"/>
      <dgm:spPr/>
    </dgm:pt>
    <dgm:pt modelId="{6E0B3679-F3D5-436D-8758-EFB2C8ECD697}" type="pres">
      <dgm:prSet presAssocID="{82E2424F-6C86-4569-B4C6-D5AC3550C193}" presName="vert1" presStyleCnt="0"/>
      <dgm:spPr/>
    </dgm:pt>
    <dgm:pt modelId="{C1D19B53-6CE1-4DAD-98B7-565367FD7589}" type="pres">
      <dgm:prSet presAssocID="{633A1CF0-6712-473E-AD06-F29EDD2A00AE}" presName="thickLine" presStyleLbl="alignNode1" presStyleIdx="2" presStyleCnt="3"/>
      <dgm:spPr/>
    </dgm:pt>
    <dgm:pt modelId="{95CCC7AA-BC47-4C71-BCF5-04E795299382}" type="pres">
      <dgm:prSet presAssocID="{633A1CF0-6712-473E-AD06-F29EDD2A00AE}" presName="horz1" presStyleCnt="0"/>
      <dgm:spPr/>
    </dgm:pt>
    <dgm:pt modelId="{2B4205E0-EB74-44FB-827D-8659558E300A}" type="pres">
      <dgm:prSet presAssocID="{633A1CF0-6712-473E-AD06-F29EDD2A00AE}" presName="tx1" presStyleLbl="revTx" presStyleIdx="2" presStyleCnt="3"/>
      <dgm:spPr/>
    </dgm:pt>
    <dgm:pt modelId="{1E0D3F78-85FB-405F-BC47-4B399B9D6634}" type="pres">
      <dgm:prSet presAssocID="{633A1CF0-6712-473E-AD06-F29EDD2A00AE}" presName="vert1" presStyleCnt="0"/>
      <dgm:spPr/>
    </dgm:pt>
  </dgm:ptLst>
  <dgm:cxnLst>
    <dgm:cxn modelId="{62F7B422-456E-4F8F-A27D-8BA7ECD47FD1}" type="presOf" srcId="{BA52BC49-4EF7-4E5A-B7A5-906321B280A8}" destId="{1900E08E-B65E-4890-870E-7B560E2F906C}" srcOrd="0" destOrd="0" presId="urn:microsoft.com/office/officeart/2008/layout/LinedList"/>
    <dgm:cxn modelId="{4B5F7437-2FBD-4B41-ACFC-7161BDD9E9CD}" type="presOf" srcId="{C0C9DAA7-386D-4D2E-9C37-9E7A2EF2A703}" destId="{E790E5E5-C668-4429-8866-DED796F27E64}" srcOrd="0" destOrd="0" presId="urn:microsoft.com/office/officeart/2008/layout/LinedList"/>
    <dgm:cxn modelId="{9A0D6C3B-F6C6-434D-9591-536657FB85D6}" srcId="{BA52BC49-4EF7-4E5A-B7A5-906321B280A8}" destId="{633A1CF0-6712-473E-AD06-F29EDD2A00AE}" srcOrd="2" destOrd="0" parTransId="{EF3B833F-7346-4EC3-A942-210A5E87E81F}" sibTransId="{940032C8-2A86-4330-91EC-E2321236EBA1}"/>
    <dgm:cxn modelId="{266FED72-EB3E-44EF-89D7-07F9C821F496}" type="presOf" srcId="{633A1CF0-6712-473E-AD06-F29EDD2A00AE}" destId="{2B4205E0-EB74-44FB-827D-8659558E300A}" srcOrd="0" destOrd="0" presId="urn:microsoft.com/office/officeart/2008/layout/LinedList"/>
    <dgm:cxn modelId="{5B4C057D-F5B6-47EA-B903-DB3F51C47826}" srcId="{BA52BC49-4EF7-4E5A-B7A5-906321B280A8}" destId="{C0C9DAA7-386D-4D2E-9C37-9E7A2EF2A703}" srcOrd="0" destOrd="0" parTransId="{B611834E-90C3-4D18-AAE4-5819A44E8A98}" sibTransId="{902198C3-F7A9-47BE-AA19-D6FA9774D80F}"/>
    <dgm:cxn modelId="{6D0FC589-80D2-4DE8-9E52-799C6DC56B22}" type="presOf" srcId="{82E2424F-6C86-4569-B4C6-D5AC3550C193}" destId="{5BB96658-8B30-43F0-8620-9A31E5CF7731}" srcOrd="0" destOrd="0" presId="urn:microsoft.com/office/officeart/2008/layout/LinedList"/>
    <dgm:cxn modelId="{023B39E0-BBEC-4825-B806-9A734C9A1C8F}" srcId="{BA52BC49-4EF7-4E5A-B7A5-906321B280A8}" destId="{82E2424F-6C86-4569-B4C6-D5AC3550C193}" srcOrd="1" destOrd="0" parTransId="{98456E4D-2CEE-4263-8FF9-775660103B17}" sibTransId="{76479A15-B083-4BDD-823C-BFF048CA42EE}"/>
    <dgm:cxn modelId="{2179DA8E-4A3E-4C59-B9A7-2F4BC87B6B6B}" type="presParOf" srcId="{1900E08E-B65E-4890-870E-7B560E2F906C}" destId="{E7753FC6-9302-4DA1-A7F9-94DE74FB909B}" srcOrd="0" destOrd="0" presId="urn:microsoft.com/office/officeart/2008/layout/LinedList"/>
    <dgm:cxn modelId="{4B5DA6CB-E89A-411F-9B30-0A45F8C1650C}" type="presParOf" srcId="{1900E08E-B65E-4890-870E-7B560E2F906C}" destId="{A73092C9-8A2E-42DC-9659-D11DEEDA36A8}" srcOrd="1" destOrd="0" presId="urn:microsoft.com/office/officeart/2008/layout/LinedList"/>
    <dgm:cxn modelId="{8D2F4546-FBDE-4148-85F6-2D2071E131B7}" type="presParOf" srcId="{A73092C9-8A2E-42DC-9659-D11DEEDA36A8}" destId="{E790E5E5-C668-4429-8866-DED796F27E64}" srcOrd="0" destOrd="0" presId="urn:microsoft.com/office/officeart/2008/layout/LinedList"/>
    <dgm:cxn modelId="{5F1307F2-7403-44C7-94FE-30229AC9F899}" type="presParOf" srcId="{A73092C9-8A2E-42DC-9659-D11DEEDA36A8}" destId="{7373C3A1-1EEA-4495-8909-71DBD89A660C}" srcOrd="1" destOrd="0" presId="urn:microsoft.com/office/officeart/2008/layout/LinedList"/>
    <dgm:cxn modelId="{8576A1D3-7D1E-4AAA-9DEC-F1E9CAECBFAD}" type="presParOf" srcId="{1900E08E-B65E-4890-870E-7B560E2F906C}" destId="{5D6B2755-0EE0-43B4-AA44-9FF92762EBB9}" srcOrd="2" destOrd="0" presId="urn:microsoft.com/office/officeart/2008/layout/LinedList"/>
    <dgm:cxn modelId="{C3193EA3-0A79-4983-8878-DA30A20CE54F}" type="presParOf" srcId="{1900E08E-B65E-4890-870E-7B560E2F906C}" destId="{CA6605B7-6B29-49A3-8344-455E3A4865F6}" srcOrd="3" destOrd="0" presId="urn:microsoft.com/office/officeart/2008/layout/LinedList"/>
    <dgm:cxn modelId="{248C4768-7672-4644-8C3B-4648539D6790}" type="presParOf" srcId="{CA6605B7-6B29-49A3-8344-455E3A4865F6}" destId="{5BB96658-8B30-43F0-8620-9A31E5CF7731}" srcOrd="0" destOrd="0" presId="urn:microsoft.com/office/officeart/2008/layout/LinedList"/>
    <dgm:cxn modelId="{F2A88379-DAB5-4E5F-8486-FA38A7083132}" type="presParOf" srcId="{CA6605B7-6B29-49A3-8344-455E3A4865F6}" destId="{6E0B3679-F3D5-436D-8758-EFB2C8ECD697}" srcOrd="1" destOrd="0" presId="urn:microsoft.com/office/officeart/2008/layout/LinedList"/>
    <dgm:cxn modelId="{45390758-5095-4EA2-9AE2-4683B4FD4FB7}" type="presParOf" srcId="{1900E08E-B65E-4890-870E-7B560E2F906C}" destId="{C1D19B53-6CE1-4DAD-98B7-565367FD7589}" srcOrd="4" destOrd="0" presId="urn:microsoft.com/office/officeart/2008/layout/LinedList"/>
    <dgm:cxn modelId="{4D4DB595-07C8-43FF-AA28-734AEEE2E97F}" type="presParOf" srcId="{1900E08E-B65E-4890-870E-7B560E2F906C}" destId="{95CCC7AA-BC47-4C71-BCF5-04E795299382}" srcOrd="5" destOrd="0" presId="urn:microsoft.com/office/officeart/2008/layout/LinedList"/>
    <dgm:cxn modelId="{51B02CCF-863B-4AEB-9C49-43A54FCB9010}" type="presParOf" srcId="{95CCC7AA-BC47-4C71-BCF5-04E795299382}" destId="{2B4205E0-EB74-44FB-827D-8659558E300A}" srcOrd="0" destOrd="0" presId="urn:microsoft.com/office/officeart/2008/layout/LinedList"/>
    <dgm:cxn modelId="{60B3DECA-3EDC-4042-8D78-195D96355EF4}" type="presParOf" srcId="{95CCC7AA-BC47-4C71-BCF5-04E795299382}" destId="{1E0D3F78-85FB-405F-BC47-4B399B9D663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753FC6-9302-4DA1-A7F9-94DE74FB909B}">
      <dsp:nvSpPr>
        <dsp:cNvPr id="0" name=""/>
        <dsp:cNvSpPr/>
      </dsp:nvSpPr>
      <dsp:spPr>
        <a:xfrm>
          <a:off x="0" y="2492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0E5E5-C668-4429-8866-DED796F27E64}">
      <dsp:nvSpPr>
        <dsp:cNvPr id="0" name=""/>
        <dsp:cNvSpPr/>
      </dsp:nvSpPr>
      <dsp:spPr>
        <a:xfrm>
          <a:off x="0" y="2492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700" b="1" i="0" kern="1200"/>
            <a:t>Whisky smagning</a:t>
          </a:r>
          <a:endParaRPr lang="en-US" sz="4700" kern="1200"/>
        </a:p>
      </dsp:txBody>
      <dsp:txXfrm>
        <a:off x="0" y="2492"/>
        <a:ext cx="6492875" cy="1700138"/>
      </dsp:txXfrm>
    </dsp:sp>
    <dsp:sp modelId="{5D6B2755-0EE0-43B4-AA44-9FF92762EBB9}">
      <dsp:nvSpPr>
        <dsp:cNvPr id="0" name=""/>
        <dsp:cNvSpPr/>
      </dsp:nvSpPr>
      <dsp:spPr>
        <a:xfrm>
          <a:off x="0" y="1702630"/>
          <a:ext cx="6492875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B96658-8B30-43F0-8620-9A31E5CF7731}">
      <dsp:nvSpPr>
        <dsp:cNvPr id="0" name=""/>
        <dsp:cNvSpPr/>
      </dsp:nvSpPr>
      <dsp:spPr>
        <a:xfrm>
          <a:off x="0" y="1702630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700" b="1" kern="1200"/>
            <a:t>Hos Mai-Britt og Mogens</a:t>
          </a:r>
          <a:endParaRPr lang="en-US" sz="4700" kern="1200"/>
        </a:p>
      </dsp:txBody>
      <dsp:txXfrm>
        <a:off x="0" y="1702630"/>
        <a:ext cx="6492875" cy="1700138"/>
      </dsp:txXfrm>
    </dsp:sp>
    <dsp:sp modelId="{C1D19B53-6CE1-4DAD-98B7-565367FD7589}">
      <dsp:nvSpPr>
        <dsp:cNvPr id="0" name=""/>
        <dsp:cNvSpPr/>
      </dsp:nvSpPr>
      <dsp:spPr>
        <a:xfrm>
          <a:off x="0" y="3402769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205E0-EB74-44FB-827D-8659558E300A}">
      <dsp:nvSpPr>
        <dsp:cNvPr id="0" name=""/>
        <dsp:cNvSpPr/>
      </dsp:nvSpPr>
      <dsp:spPr>
        <a:xfrm>
          <a:off x="0" y="3402769"/>
          <a:ext cx="6492875" cy="17001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4700" b="1" kern="1200"/>
            <a:t>Fredag den 25. november 2022</a:t>
          </a:r>
          <a:endParaRPr lang="en-US" sz="4700" kern="1200"/>
        </a:p>
      </dsp:txBody>
      <dsp:txXfrm>
        <a:off x="0" y="3402769"/>
        <a:ext cx="6492875" cy="1700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11BE5E-A14B-A675-2B3C-D732E4CAA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833F3DC-CBD1-0D46-79EB-E6F398C428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69033BF-403D-6274-2D50-4E7E28128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7869979-B07D-C99D-8322-19AF05DD3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A55D90C-4593-605B-A024-AB9403A1E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023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504659-2227-D47C-0AB0-A6B1FE732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322470B-2E10-60D0-BB8B-DCB48620A5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4355BB2-49F1-99F1-2F7A-A641692F2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26B6095-75CD-0A4C-CA5A-ABCD734B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C60536B-2074-2245-3DBF-8F0E31AFE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340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50C687-F248-1849-75CA-3FAB547CB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703AA4A-8B43-F252-090D-D571AF489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89C82BA-7A15-598C-CD75-1B63061D2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07068B5-BD8A-8661-CD93-CA5376167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C9FB433-85CA-BB14-E435-63DF5D489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8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3CA673-5B43-4185-85FD-35E572CA4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BCD70A-E209-04BC-D9CF-0C5E9F2FC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0DDF357-38C5-DB46-41FD-A10FD5F21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68543A-F163-3F68-A5B0-A837A81B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B0BD61-3F37-B193-1E9F-F4A40F009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778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84525-02FB-C509-E5D9-3A3AFF00E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0532EB1-EFD3-0E12-09EB-CE40CE6F2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0A37A9F-20B0-EFB8-8FF9-DC9AB4E52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A1251E1-9A7C-518B-7CDF-B1A3366A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C60559E-F4D6-F341-40A5-314A62E8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018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09F93-2D49-E188-4DA4-2150AC5CE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D40C19-974D-70F8-4F25-9C6FE7275A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EB87E64-108D-C20A-EC85-B9F5FFC95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E7E1165-AB5E-1326-25CC-A00E7EDC3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2ED896E-8438-97EE-C8C3-364D3580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3137FA3-91DC-0AD0-264A-01A227C3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400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ED6A3C-8F64-5E80-0F11-E91B247B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26078EF-AF2F-4B15-DBED-088E8ECCE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A5F528E-CAA7-951B-9446-BE5ACB7668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0CA3F7D-8579-35A9-8D99-A5E3FE0DFC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BE0B15C-01C3-B79D-A577-3E111CDF1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66E23AE-DA2D-59F9-6DA4-3859CB175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D803990-0AD7-CCA3-914C-880FCC433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7D9FD88-CB46-BD07-85F1-991CFBA09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954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BDDCB-B277-149F-A607-B756226BD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DC1F645-3B6A-A6A8-13E3-B8CA1CF4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94B315F-E71C-B590-0721-193F358F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FEDF968-0441-0AE1-C107-176A63A45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493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942C693-60F7-B3FA-E807-28F03E3F5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E307191-C088-4D06-78B9-DCF4E2905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D9F9EA0-78A0-D281-5862-7ED2D3F59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188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5E17A8-0FC1-F140-2612-150C304E5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3E7191B-5443-B283-4523-E3DB167B7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445AFB0-8A6B-8BE6-C750-65D1301A1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7041DFA-6FDA-97FF-C6E4-9DE0DB873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798B658-0254-E895-BEC8-77FECD2CE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465F5F9-0FBE-A27B-8E8F-0677EBF41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9205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0AA5EC-8366-8816-2F79-5EA986909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32CA616-D266-5922-898F-103F0F1B02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AB97F87-CD00-6434-34D8-C5E2B9C43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8EA19A8-708D-D415-8852-95F88E14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582A8B-C86A-4B21-E9C7-3E5AEB49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BE6986C-D31E-C466-2F1C-DCD070381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693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BF73733-8115-815D-64AD-3350BB7D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5430859-E1CF-AA2D-4CEA-981DB0AF1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213A99F-6020-AF67-DE54-80336BEF7C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8F4B-1C29-444D-B674-A365D753BA11}" type="datetimeFigureOut">
              <a:rPr lang="da-DK" smtClean="0"/>
              <a:t>15-11-2022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2371E3F-BED3-8426-FE95-6B3F003A44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30F1635-7E5A-9A73-585D-8F8A63BB7B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B2E85-88E8-4077-9507-D3E380A2DD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4390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graphicFrame>
        <p:nvGraphicFramePr>
          <p:cNvPr id="28" name="Tekstfelt 2">
            <a:extLst>
              <a:ext uri="{FF2B5EF4-FFF2-40B4-BE49-F238E27FC236}">
                <a16:creationId xmlns:a16="http://schemas.microsoft.com/office/drawing/2014/main" id="{12F6B1F9-5C5B-D4A8-6875-473B168CA2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0463462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5867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649AAEDC-58FD-34EE-FD99-A7DB27F242F4}"/>
              </a:ext>
            </a:extLst>
          </p:cNvPr>
          <p:cNvSpPr txBox="1"/>
          <p:nvPr/>
        </p:nvSpPr>
        <p:spPr>
          <a:xfrm>
            <a:off x="0" y="0"/>
            <a:ext cx="12192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a-DK" sz="2400" dirty="0">
              <a:latin typeface="Inter"/>
            </a:endParaRPr>
          </a:p>
          <a:p>
            <a:endParaRPr lang="da-DK" sz="2400" dirty="0">
              <a:latin typeface="Inter"/>
            </a:endParaRPr>
          </a:p>
          <a:p>
            <a:endParaRPr lang="da-DK" sz="2400" dirty="0">
              <a:latin typeface="Inter"/>
            </a:endParaRPr>
          </a:p>
          <a:p>
            <a:r>
              <a:rPr lang="da-DK" sz="2400" dirty="0">
                <a:latin typeface="Inter"/>
              </a:rPr>
              <a:t>Farve: 	Halm guld</a:t>
            </a:r>
          </a:p>
          <a:p>
            <a:endParaRPr lang="da-DK" sz="2400" dirty="0">
              <a:latin typeface="Inter"/>
            </a:endParaRPr>
          </a:p>
          <a:p>
            <a:r>
              <a:rPr lang="da-DK" sz="2400" dirty="0">
                <a:latin typeface="Inter"/>
              </a:rPr>
              <a:t>Næse: 	Livlig, intens, græsagtig friskhed og citrusnoter med strejf af krydret eg.</a:t>
            </a:r>
          </a:p>
          <a:p>
            <a:pPr algn="l"/>
            <a:endParaRPr lang="en-US" sz="2400" dirty="0">
              <a:solidFill>
                <a:srgbClr val="00374E"/>
              </a:solidFill>
              <a:latin typeface="Inter"/>
            </a:endParaRPr>
          </a:p>
          <a:p>
            <a:pPr algn="l"/>
            <a:r>
              <a:rPr lang="en-US" sz="2400" dirty="0" err="1">
                <a:solidFill>
                  <a:srgbClr val="00374E"/>
                </a:solidFill>
                <a:latin typeface="Inter"/>
              </a:rPr>
              <a:t>Smag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: 	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Afrundet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elegance. Rene,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sprøde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citrusnoter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.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En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behagelig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harmoni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mellem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en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naturlig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	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sødme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og den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bløde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krydrede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eg.</a:t>
            </a:r>
            <a:endParaRPr lang="en-US" sz="2400" b="0" i="0" dirty="0">
              <a:solidFill>
                <a:srgbClr val="00374E"/>
              </a:solidFill>
              <a:effectLst/>
              <a:latin typeface="Inter"/>
            </a:endParaRPr>
          </a:p>
          <a:p>
            <a:pPr algn="l"/>
            <a:endParaRPr lang="en-US" sz="2400" dirty="0">
              <a:solidFill>
                <a:srgbClr val="00374E"/>
              </a:solidFill>
              <a:latin typeface="Inter"/>
            </a:endParaRPr>
          </a:p>
          <a:p>
            <a:pPr algn="l"/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Finish: 	Lang og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beroligende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blød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. Rig, ren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byg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 og  “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grynet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” </a:t>
            </a:r>
            <a:r>
              <a:rPr lang="en-US" sz="2400" b="0" i="0" dirty="0" err="1">
                <a:solidFill>
                  <a:srgbClr val="00374E"/>
                </a:solidFill>
                <a:effectLst/>
                <a:latin typeface="Inter"/>
              </a:rPr>
              <a:t>sødme</a:t>
            </a:r>
            <a:r>
              <a:rPr lang="en-US" sz="2400" b="0" i="0" dirty="0">
                <a:solidFill>
                  <a:srgbClr val="00374E"/>
                </a:solidFill>
                <a:effectLst/>
                <a:latin typeface="Inter"/>
              </a:rPr>
              <a:t>!!!!.</a:t>
            </a:r>
            <a:endParaRPr lang="da-DK" sz="2400" dirty="0"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865552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272DB649-E29B-A08E-B246-6ABEDD8B734F}"/>
              </a:ext>
            </a:extLst>
          </p:cNvPr>
          <p:cNvSpPr txBox="1"/>
          <p:nvPr/>
        </p:nvSpPr>
        <p:spPr>
          <a:xfrm>
            <a:off x="6590662" y="2644878"/>
            <a:ext cx="4805996" cy="13765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Og vi </a:t>
            </a:r>
            <a:r>
              <a:rPr lang="en-US" sz="40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takker</a:t>
            </a: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for god </a:t>
            </a:r>
            <a:r>
              <a:rPr lang="en-US" sz="40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</a:t>
            </a: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og </a:t>
            </a:r>
            <a:r>
              <a:rPr lang="en-US" sz="40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orden</a:t>
            </a: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40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skål</a:t>
            </a: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.</a:t>
            </a: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Graphic 6" descr="Champagne Glasses">
            <a:extLst>
              <a:ext uri="{FF2B5EF4-FFF2-40B4-BE49-F238E27FC236}">
                <a16:creationId xmlns:a16="http://schemas.microsoft.com/office/drawing/2014/main" id="{0EED9937-829B-13BE-8FB2-A2BF8FF52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2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782C26-7F72-3865-B0C2-E2995E889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0456"/>
            <a:ext cx="9144000" cy="2459865"/>
          </a:xfrm>
        </p:spPr>
        <p:txBody>
          <a:bodyPr>
            <a:normAutofit fontScale="90000"/>
          </a:bodyPr>
          <a:lstStyle/>
          <a:p>
            <a:r>
              <a:rPr lang="en-US" b="1" i="0" dirty="0">
                <a:solidFill>
                  <a:srgbClr val="000C2D"/>
                </a:solidFill>
                <a:effectLst/>
                <a:latin typeface="Inter"/>
              </a:rPr>
              <a:t>House Malt 2011/16 single ‘Born-on-Islay’ Malt (W&amp;M)</a:t>
            </a:r>
            <a:br>
              <a:rPr lang="en-US" b="1" i="0" dirty="0">
                <a:solidFill>
                  <a:srgbClr val="000C2D"/>
                </a:solidFill>
                <a:effectLst/>
                <a:latin typeface="Inter"/>
              </a:rPr>
            </a:b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7822089-C3F5-0277-4D3B-AEB3693F0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70469"/>
            <a:ext cx="9144000" cy="4887532"/>
          </a:xfrm>
        </p:spPr>
        <p:txBody>
          <a:bodyPr>
            <a:normAutofit/>
          </a:bodyPr>
          <a:lstStyle/>
          <a:p>
            <a:endParaRPr lang="da-DK" dirty="0"/>
          </a:p>
        </p:txBody>
      </p:sp>
      <p:pic>
        <p:nvPicPr>
          <p:cNvPr id="4" name="Picture 2" descr="House Malt 2014/19 single 'Born-on-Islay' Malt - W&amp;M">
            <a:extLst>
              <a:ext uri="{FF2B5EF4-FFF2-40B4-BE49-F238E27FC236}">
                <a16:creationId xmlns:a16="http://schemas.microsoft.com/office/drawing/2014/main" id="{E4FC0C1E-319D-53B5-79B3-1A22C24CE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970469"/>
            <a:ext cx="4762500" cy="488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95955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8C7A81FD-085D-766E-DC5B-D64931CB0738}"/>
              </a:ext>
            </a:extLst>
          </p:cNvPr>
          <p:cNvSpPr txBox="1"/>
          <p:nvPr/>
        </p:nvSpPr>
        <p:spPr>
          <a:xfrm>
            <a:off x="0" y="105104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a-DK" sz="2400" b="0" i="0" dirty="0">
              <a:solidFill>
                <a:srgbClr val="000C2D"/>
              </a:solidFill>
              <a:effectLst/>
              <a:latin typeface="Inter"/>
            </a:endParaRPr>
          </a:p>
          <a:p>
            <a:pPr algn="ctr"/>
            <a:endParaRPr lang="da-DK" sz="2400" dirty="0">
              <a:solidFill>
                <a:srgbClr val="000C2D"/>
              </a:solidFill>
              <a:latin typeface="Inter"/>
            </a:endParaRPr>
          </a:p>
          <a:p>
            <a:pPr algn="ctr"/>
            <a:endParaRPr lang="da-DK" sz="2400" b="0" i="0" dirty="0">
              <a:solidFill>
                <a:srgbClr val="000C2D"/>
              </a:solidFill>
              <a:effectLst/>
              <a:latin typeface="Inter"/>
            </a:endParaRPr>
          </a:p>
          <a:p>
            <a:pPr algn="just"/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Wilson og Morgan: Italiensk ejet uafhængig aftapper.</a:t>
            </a:r>
          </a:p>
          <a:p>
            <a:pPr algn="just"/>
            <a:endParaRPr lang="da-DK" sz="2400" dirty="0">
              <a:solidFill>
                <a:srgbClr val="000C2D"/>
              </a:solidFill>
              <a:latin typeface="Inter"/>
            </a:endParaRPr>
          </a:p>
          <a:p>
            <a:pPr algn="just"/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Denne House Malt 2011/16 single ‘Born-on-</a:t>
            </a:r>
            <a:r>
              <a:rPr lang="da-DK" sz="2400" b="0" i="0" dirty="0" err="1">
                <a:solidFill>
                  <a:srgbClr val="000C2D"/>
                </a:solidFill>
                <a:effectLst/>
                <a:latin typeface="Inter"/>
              </a:rPr>
              <a:t>Islay</a:t>
            </a:r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’ Malt er en del af Wilson og </a:t>
            </a:r>
            <a:r>
              <a:rPr lang="da-DK" sz="2400" b="0" i="0" dirty="0" err="1">
                <a:solidFill>
                  <a:srgbClr val="000C2D"/>
                </a:solidFill>
                <a:effectLst/>
                <a:latin typeface="Inter"/>
              </a:rPr>
              <a:t>Morgan´s</a:t>
            </a:r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 </a:t>
            </a:r>
            <a:r>
              <a:rPr lang="da-DK" sz="2400" b="0" i="0" dirty="0" err="1">
                <a:solidFill>
                  <a:srgbClr val="000C2D"/>
                </a:solidFill>
                <a:effectLst/>
                <a:latin typeface="Inter"/>
              </a:rPr>
              <a:t>Barrel</a:t>
            </a:r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 </a:t>
            </a:r>
            <a:r>
              <a:rPr lang="da-DK" sz="2400" b="0" i="0" dirty="0" err="1">
                <a:solidFill>
                  <a:srgbClr val="000C2D"/>
                </a:solidFill>
                <a:effectLst/>
                <a:latin typeface="Inter"/>
              </a:rPr>
              <a:t>Selection</a:t>
            </a:r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 serie, destilleret i december 2011 og aftappet i april 2016 med en alkoholprocenten på 43%. På etiketten fremgår medicinsk og røg som dens karakter.</a:t>
            </a:r>
          </a:p>
          <a:p>
            <a:pPr algn="just"/>
            <a:endParaRPr lang="da-DK" sz="2400" b="0" i="0" dirty="0">
              <a:solidFill>
                <a:srgbClr val="000C2D"/>
              </a:solidFill>
              <a:effectLst/>
              <a:latin typeface="Inter"/>
            </a:endParaRPr>
          </a:p>
          <a:p>
            <a:pPr algn="just"/>
            <a:r>
              <a:rPr lang="da-DK" sz="2400" dirty="0">
                <a:solidFill>
                  <a:srgbClr val="000C2D"/>
                </a:solidFill>
                <a:latin typeface="Inter"/>
              </a:rPr>
              <a:t>Fadtype:	Friske bourbonfade der er brændt indvendigt</a:t>
            </a:r>
            <a:endParaRPr lang="da-DK" sz="2400" b="0" i="0" dirty="0">
              <a:solidFill>
                <a:srgbClr val="000C2D"/>
              </a:solidFill>
              <a:effectLst/>
              <a:latin typeface="Inter"/>
            </a:endParaRPr>
          </a:p>
          <a:p>
            <a:pPr algn="just"/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Tappet:	6000 flasker</a:t>
            </a:r>
          </a:p>
          <a:p>
            <a:pPr algn="just"/>
            <a:endParaRPr lang="da-DK" sz="2400" b="0" i="0" dirty="0">
              <a:solidFill>
                <a:srgbClr val="000C2D"/>
              </a:solidFill>
              <a:effectLst/>
              <a:latin typeface="Inter"/>
            </a:endParaRPr>
          </a:p>
          <a:p>
            <a:pPr algn="just"/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Meget mere information er der faktisk ikke at finde. </a:t>
            </a:r>
          </a:p>
          <a:p>
            <a:pPr algn="just"/>
            <a:endParaRPr lang="da-DK" sz="2400" dirty="0">
              <a:solidFill>
                <a:srgbClr val="000C2D"/>
              </a:solidFill>
              <a:latin typeface="Inter"/>
            </a:endParaRPr>
          </a:p>
          <a:p>
            <a:pPr algn="just"/>
            <a:r>
              <a:rPr lang="da-DK" sz="2400" b="0" i="0" dirty="0">
                <a:solidFill>
                  <a:srgbClr val="222222"/>
                </a:solidFill>
                <a:effectLst/>
                <a:latin typeface="Gotham"/>
              </a:rPr>
              <a:t>Brug tid på den, kør den rundt i munden, og en masse sødme kommer frem.</a:t>
            </a:r>
            <a:endParaRPr lang="da-DK" sz="2400" b="0" i="0" dirty="0">
              <a:solidFill>
                <a:srgbClr val="000C2D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81492032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2F9A8C26-26D9-B984-84A4-1295D349B049}"/>
              </a:ext>
            </a:extLst>
          </p:cNvPr>
          <p:cNvSpPr txBox="1"/>
          <p:nvPr/>
        </p:nvSpPr>
        <p:spPr>
          <a:xfrm>
            <a:off x="0" y="1"/>
            <a:ext cx="12192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a-DK" sz="2400" b="1" i="0" dirty="0">
                <a:solidFill>
                  <a:srgbClr val="000C2D"/>
                </a:solidFill>
                <a:effectLst/>
                <a:latin typeface="Inter"/>
              </a:rPr>
              <a:t>Farve:</a:t>
            </a:r>
          </a:p>
          <a:p>
            <a:pPr algn="l"/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Rav.</a:t>
            </a:r>
          </a:p>
          <a:p>
            <a:pPr algn="l"/>
            <a:endParaRPr lang="da-DK" sz="2400" b="1" i="0" dirty="0">
              <a:solidFill>
                <a:srgbClr val="000C2D"/>
              </a:solidFill>
              <a:effectLst/>
              <a:latin typeface="Inter"/>
            </a:endParaRPr>
          </a:p>
          <a:p>
            <a:pPr algn="l"/>
            <a:r>
              <a:rPr lang="da-DK" sz="2400" b="1" i="0" dirty="0">
                <a:solidFill>
                  <a:srgbClr val="000C2D"/>
                </a:solidFill>
                <a:effectLst/>
                <a:latin typeface="Inter"/>
              </a:rPr>
              <a:t>Næse:</a:t>
            </a:r>
          </a:p>
          <a:p>
            <a:pPr algn="l"/>
            <a:r>
              <a:rPr lang="da-DK" sz="2400" b="0" i="0" dirty="0" err="1">
                <a:solidFill>
                  <a:srgbClr val="000C2D"/>
                </a:solidFill>
                <a:effectLst/>
                <a:latin typeface="Inter"/>
              </a:rPr>
              <a:t>Tørvrøg</a:t>
            </a:r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 og medicinsk med lidt peber og lakrids, der fint matcher hinanden.</a:t>
            </a:r>
          </a:p>
          <a:p>
            <a:pPr algn="l"/>
            <a:endParaRPr lang="da-DK" sz="2400" b="1" i="0" dirty="0">
              <a:solidFill>
                <a:srgbClr val="000C2D"/>
              </a:solidFill>
              <a:effectLst/>
              <a:latin typeface="Inter"/>
            </a:endParaRPr>
          </a:p>
          <a:p>
            <a:pPr algn="l"/>
            <a:r>
              <a:rPr lang="da-DK" sz="2400" b="1" i="0" dirty="0">
                <a:solidFill>
                  <a:srgbClr val="000C2D"/>
                </a:solidFill>
                <a:effectLst/>
                <a:latin typeface="Inter"/>
              </a:rPr>
              <a:t>Smag:</a:t>
            </a:r>
          </a:p>
          <a:p>
            <a:pPr algn="l"/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Sød røg med god frugtsmag uden at blive for sød. Yderst rig og meget varmende, og med en snert af kaffesmag.</a:t>
            </a:r>
          </a:p>
          <a:p>
            <a:pPr algn="l"/>
            <a:endParaRPr lang="da-DK" sz="2400" b="1" i="0" dirty="0">
              <a:solidFill>
                <a:srgbClr val="000C2D"/>
              </a:solidFill>
              <a:effectLst/>
              <a:latin typeface="Inter"/>
            </a:endParaRPr>
          </a:p>
          <a:p>
            <a:pPr algn="l"/>
            <a:r>
              <a:rPr lang="da-DK" sz="2400" b="1" i="0" dirty="0">
                <a:solidFill>
                  <a:srgbClr val="000C2D"/>
                </a:solidFill>
                <a:effectLst/>
                <a:latin typeface="Inter"/>
              </a:rPr>
              <a:t>Eftersmag:</a:t>
            </a:r>
          </a:p>
          <a:p>
            <a:pPr algn="l"/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Lang, varm og vedholdende eftersmag. Røg, krydret, sød. Smager meget ung men dog nok til at være fin rund og moden.</a:t>
            </a:r>
          </a:p>
          <a:p>
            <a:pPr algn="l"/>
            <a:endParaRPr lang="da-DK" sz="2400" b="1" i="0" dirty="0">
              <a:solidFill>
                <a:srgbClr val="000C2D"/>
              </a:solidFill>
              <a:effectLst/>
              <a:latin typeface="Inter"/>
            </a:endParaRPr>
          </a:p>
          <a:p>
            <a:pPr algn="l"/>
            <a:r>
              <a:rPr lang="da-DK" sz="2400" b="1" dirty="0">
                <a:solidFill>
                  <a:srgbClr val="000C2D"/>
                </a:solidFill>
                <a:latin typeface="Inter"/>
              </a:rPr>
              <a:t>Point</a:t>
            </a:r>
            <a:r>
              <a:rPr lang="da-DK" sz="2400" b="1" i="0" dirty="0">
                <a:solidFill>
                  <a:srgbClr val="000C2D"/>
                </a:solidFill>
                <a:effectLst/>
                <a:latin typeface="Inter"/>
              </a:rPr>
              <a:t>: 64/100 men har også set den få 83/100.</a:t>
            </a:r>
          </a:p>
          <a:p>
            <a:pPr algn="l"/>
            <a:r>
              <a:rPr lang="da-DK" sz="2400" dirty="0">
                <a:solidFill>
                  <a:srgbClr val="000C2D"/>
                </a:solidFill>
                <a:latin typeface="Inter"/>
              </a:rPr>
              <a:t>Bedømmelse: U</a:t>
            </a:r>
            <a:r>
              <a:rPr lang="da-DK" sz="2400" b="0" i="0" dirty="0">
                <a:solidFill>
                  <a:srgbClr val="000C2D"/>
                </a:solidFill>
                <a:effectLst/>
                <a:latin typeface="Inter"/>
              </a:rPr>
              <a:t>dmærket balance mellem tørhed og malten. </a:t>
            </a:r>
          </a:p>
        </p:txBody>
      </p:sp>
    </p:spTree>
    <p:extLst>
      <p:ext uri="{BB962C8B-B14F-4D97-AF65-F5344CB8AC3E}">
        <p14:creationId xmlns:p14="http://schemas.microsoft.com/office/powerpoint/2010/main" val="4219121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7FFE8F21-F868-9689-ADDD-F59F53DE7525}"/>
              </a:ext>
            </a:extLst>
          </p:cNvPr>
          <p:cNvSpPr txBox="1"/>
          <p:nvPr/>
        </p:nvSpPr>
        <p:spPr>
          <a:xfrm>
            <a:off x="0" y="0"/>
            <a:ext cx="121920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3200" b="0" i="0" dirty="0">
              <a:solidFill>
                <a:srgbClr val="484848"/>
              </a:solidFill>
              <a:effectLst/>
              <a:latin typeface="Gotham"/>
            </a:endParaRPr>
          </a:p>
          <a:p>
            <a:pPr algn="ctr"/>
            <a:endParaRPr lang="en-US" sz="3200" dirty="0">
              <a:solidFill>
                <a:srgbClr val="484848"/>
              </a:solidFill>
              <a:latin typeface="Gotham"/>
            </a:endParaRPr>
          </a:p>
          <a:p>
            <a:pPr algn="ctr"/>
            <a:endParaRPr lang="en-US" sz="2400" b="0" i="0" dirty="0">
              <a:solidFill>
                <a:srgbClr val="484848"/>
              </a:solidFill>
              <a:effectLst/>
              <a:latin typeface="Gotham"/>
            </a:endParaRPr>
          </a:p>
          <a:p>
            <a:pPr algn="ctr"/>
            <a:endParaRPr lang="en-US" sz="2400" dirty="0">
              <a:solidFill>
                <a:srgbClr val="484848"/>
              </a:solidFill>
              <a:latin typeface="Gotham"/>
            </a:endParaRPr>
          </a:p>
          <a:p>
            <a:pPr algn="ctr"/>
            <a:r>
              <a:rPr lang="en-US" sz="2400" b="0" i="0" dirty="0">
                <a:solidFill>
                  <a:srgbClr val="484848"/>
                </a:solidFill>
                <a:effectLst/>
                <a:latin typeface="Gotham"/>
              </a:rPr>
              <a:t>"Anybody who loves whiskey can't be all bad."</a:t>
            </a:r>
            <a:br>
              <a:rPr lang="en-US" sz="2400" dirty="0"/>
            </a:br>
            <a:r>
              <a:rPr lang="en-US" sz="2400" b="0" i="0" dirty="0">
                <a:solidFill>
                  <a:srgbClr val="484848"/>
                </a:solidFill>
                <a:effectLst/>
                <a:latin typeface="Gotham"/>
              </a:rPr>
              <a:t>W.C. Fields (1880-1946)</a:t>
            </a:r>
          </a:p>
          <a:p>
            <a:pPr algn="ctr"/>
            <a:endParaRPr lang="en-US" sz="2400" dirty="0">
              <a:solidFill>
                <a:srgbClr val="484848"/>
              </a:solidFill>
              <a:latin typeface="Gotham"/>
            </a:endParaRPr>
          </a:p>
          <a:p>
            <a:pPr algn="ctr"/>
            <a:endParaRPr lang="en-US" sz="2400" dirty="0">
              <a:solidFill>
                <a:srgbClr val="484848"/>
              </a:solidFill>
              <a:latin typeface="Gotham"/>
            </a:endParaRPr>
          </a:p>
          <a:p>
            <a:pPr algn="ctr"/>
            <a:r>
              <a:rPr lang="en-US" sz="2400" b="0" i="0" dirty="0">
                <a:solidFill>
                  <a:srgbClr val="484848"/>
                </a:solidFill>
                <a:effectLst/>
                <a:latin typeface="Gotham"/>
              </a:rPr>
              <a:t>"And fill them high with this generous juice,</a:t>
            </a:r>
            <a:br>
              <a:rPr lang="en-US" sz="2400" dirty="0"/>
            </a:br>
            <a:r>
              <a:rPr lang="en-US" sz="2400" b="0" i="0" dirty="0">
                <a:solidFill>
                  <a:srgbClr val="484848"/>
                </a:solidFill>
                <a:effectLst/>
                <a:latin typeface="Gotham"/>
              </a:rPr>
              <a:t>As generous as your mind,</a:t>
            </a:r>
            <a:br>
              <a:rPr lang="en-US" sz="2400" dirty="0"/>
            </a:br>
            <a:r>
              <a:rPr lang="en-US" sz="2400" b="0" i="0" dirty="0">
                <a:solidFill>
                  <a:srgbClr val="484848"/>
                </a:solidFill>
                <a:effectLst/>
                <a:latin typeface="Gotham"/>
              </a:rPr>
              <a:t>And pledge me in the Generous toast,</a:t>
            </a:r>
            <a:br>
              <a:rPr lang="en-US" sz="2400" dirty="0"/>
            </a:br>
            <a:r>
              <a:rPr lang="en-US" sz="2400" b="0" i="0" dirty="0">
                <a:solidFill>
                  <a:srgbClr val="484848"/>
                </a:solidFill>
                <a:effectLst/>
                <a:latin typeface="Gotham"/>
              </a:rPr>
              <a:t>The whole of human-kind!"</a:t>
            </a:r>
            <a:br>
              <a:rPr lang="en-US" sz="2400" dirty="0"/>
            </a:br>
            <a:r>
              <a:rPr lang="en-US" sz="2400" b="0" i="0" dirty="0">
                <a:solidFill>
                  <a:srgbClr val="484848"/>
                </a:solidFill>
                <a:effectLst/>
                <a:latin typeface="Gotham"/>
              </a:rPr>
              <a:t>Robert Burns, Scottish Poet (1759 - 96)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364055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23189B49-660D-2B46-7A15-E5CC8FC30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1670" y="1828799"/>
            <a:ext cx="4535535" cy="5029199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7EAB35DE-1D18-40C3-CC4C-34BC52824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679" y="477077"/>
            <a:ext cx="3476190" cy="13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0895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FD901491-C34E-3120-4BB1-ABDDC6C43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888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4AB64729-6192-C687-12B0-05C610B7B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070" y="0"/>
            <a:ext cx="8379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3360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6679AF61-43F3-88D2-E6EF-8D86FF3A271E}"/>
              </a:ext>
            </a:extLst>
          </p:cNvPr>
          <p:cNvSpPr txBox="1"/>
          <p:nvPr/>
        </p:nvSpPr>
        <p:spPr>
          <a:xfrm>
            <a:off x="0" y="0"/>
            <a:ext cx="12192000" cy="68172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300" dirty="0" err="1">
                <a:latin typeface="Inter"/>
              </a:rPr>
              <a:t>Glencadam</a:t>
            </a:r>
            <a:r>
              <a:rPr lang="da-DK" sz="2300" dirty="0">
                <a:latin typeface="Inter"/>
              </a:rPr>
              <a:t> har rettighed til kilder i </a:t>
            </a:r>
            <a:r>
              <a:rPr lang="da-DK" sz="2300" dirty="0" err="1">
                <a:latin typeface="Inter"/>
              </a:rPr>
              <a:t>Unthank</a:t>
            </a:r>
            <a:r>
              <a:rPr lang="da-DK" sz="2300" dirty="0">
                <a:latin typeface="Inter"/>
              </a:rPr>
              <a:t> </a:t>
            </a:r>
            <a:r>
              <a:rPr lang="da-DK" sz="2300" dirty="0" err="1">
                <a:latin typeface="Inter"/>
              </a:rPr>
              <a:t>bjergne</a:t>
            </a:r>
            <a:r>
              <a:rPr lang="da-DK" sz="2300" dirty="0">
                <a:latin typeface="Inter"/>
              </a:rPr>
              <a:t> ca. 800 m væk.</a:t>
            </a:r>
          </a:p>
          <a:p>
            <a:endParaRPr lang="da-DK" sz="2300" dirty="0">
              <a:latin typeface="Inter"/>
            </a:endParaRPr>
          </a:p>
          <a:p>
            <a:r>
              <a:rPr lang="da-DK" sz="2300" dirty="0" err="1">
                <a:latin typeface="Inter"/>
              </a:rPr>
              <a:t>Glencadam</a:t>
            </a:r>
            <a:r>
              <a:rPr lang="da-DK" sz="2300" dirty="0">
                <a:latin typeface="Inter"/>
              </a:rPr>
              <a:t> har haft 2 ”pot stills” lige fra begyndelsen med det usædvanlige træk, at deres rør (</a:t>
            </a:r>
            <a:r>
              <a:rPr lang="da-DK" sz="2300" dirty="0" err="1">
                <a:latin typeface="Inter"/>
              </a:rPr>
              <a:t>Lye</a:t>
            </a:r>
            <a:r>
              <a:rPr lang="da-DK" sz="2300" dirty="0">
                <a:latin typeface="Inter"/>
              </a:rPr>
              <a:t> </a:t>
            </a:r>
            <a:r>
              <a:rPr lang="da-DK" sz="2300" dirty="0" err="1">
                <a:latin typeface="Inter"/>
              </a:rPr>
              <a:t>pipes</a:t>
            </a:r>
            <a:r>
              <a:rPr lang="da-DK" sz="2300" dirty="0">
                <a:latin typeface="Inter"/>
              </a:rPr>
              <a:t>) løber opad i en vinkel på 15 grader i stedet for nedad. </a:t>
            </a:r>
          </a:p>
          <a:p>
            <a:endParaRPr lang="da-DK" sz="2300" dirty="0">
              <a:latin typeface="Inter"/>
            </a:endParaRPr>
          </a:p>
          <a:p>
            <a:endParaRPr lang="da-DK" sz="2300" dirty="0">
              <a:latin typeface="Inter"/>
            </a:endParaRPr>
          </a:p>
          <a:p>
            <a:endParaRPr lang="da-DK" sz="2300" dirty="0">
              <a:latin typeface="Inter"/>
            </a:endParaRPr>
          </a:p>
          <a:p>
            <a:endParaRPr lang="da-DK" sz="2300" dirty="0">
              <a:latin typeface="Inter"/>
            </a:endParaRPr>
          </a:p>
          <a:p>
            <a:endParaRPr lang="da-DK" sz="2300" dirty="0">
              <a:latin typeface="Inter"/>
            </a:endParaRPr>
          </a:p>
          <a:p>
            <a:endParaRPr lang="da-DK" sz="2300" dirty="0">
              <a:latin typeface="Inter"/>
            </a:endParaRPr>
          </a:p>
          <a:p>
            <a:endParaRPr lang="da-DK" sz="2300" dirty="0">
              <a:latin typeface="Inter"/>
            </a:endParaRPr>
          </a:p>
          <a:p>
            <a:endParaRPr lang="da-DK" sz="2300" dirty="0">
              <a:latin typeface="Inter"/>
            </a:endParaRPr>
          </a:p>
          <a:p>
            <a:r>
              <a:rPr lang="da-DK" sz="2300" dirty="0">
                <a:latin typeface="Inter"/>
              </a:rPr>
              <a:t>Deres tese er, at dette er med til at producere en særlig delikat og blød spiritus, som efter modning giver søde og frugtige noter i  slutproduktet.</a:t>
            </a:r>
          </a:p>
          <a:p>
            <a:endParaRPr lang="da-DK" sz="2300" dirty="0">
              <a:latin typeface="Inter"/>
            </a:endParaRPr>
          </a:p>
          <a:p>
            <a:r>
              <a:rPr lang="da-DK" sz="2300" dirty="0">
                <a:latin typeface="Inter"/>
              </a:rPr>
              <a:t>Denne 10 års whisky er produceret og aftappet til 46 % for at bevare whiskyens unikke og naturlige karakter og smag. Ved ikke at køle-filtrere den, sikres det at de aromatiske komponenter bevares.</a:t>
            </a:r>
          </a:p>
          <a:p>
            <a:endParaRPr lang="da-DK" sz="2300" dirty="0">
              <a:latin typeface="Inter"/>
            </a:endParaRPr>
          </a:p>
          <a:p>
            <a:r>
              <a:rPr lang="da-DK" sz="2300" dirty="0">
                <a:latin typeface="Inter"/>
              </a:rPr>
              <a:t>Der er ikke tilsat karamel til denne single malt, så whiskyens naturlighed fra fadet kan nydes fuldt ud.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5867C7A-D53D-D4DC-456C-9D94DA4BF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1489" y="1618594"/>
            <a:ext cx="1969189" cy="238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395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3098</TotalTime>
  <Words>492</Words>
  <Application>Microsoft Office PowerPoint</Application>
  <PresentationFormat>Widescreen</PresentationFormat>
  <Paragraphs>66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Gotham</vt:lpstr>
      <vt:lpstr>Inter</vt:lpstr>
      <vt:lpstr>Office-tema</vt:lpstr>
      <vt:lpstr>PowerPoint-præsentation</vt:lpstr>
      <vt:lpstr>House Malt 2011/16 single ‘Born-on-Islay’ Malt (W&amp;M)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Olav Thye</dc:creator>
  <cp:lastModifiedBy>Olav Thye</cp:lastModifiedBy>
  <cp:revision>9</cp:revision>
  <dcterms:created xsi:type="dcterms:W3CDTF">2022-11-08T16:05:00Z</dcterms:created>
  <dcterms:modified xsi:type="dcterms:W3CDTF">2022-11-15T17:58:52Z</dcterms:modified>
</cp:coreProperties>
</file>