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84" r:id="rId4"/>
    <p:sldId id="285" r:id="rId5"/>
    <p:sldId id="286" r:id="rId6"/>
    <p:sldId id="262" r:id="rId7"/>
    <p:sldId id="267" r:id="rId8"/>
    <p:sldId id="276" r:id="rId9"/>
    <p:sldId id="279" r:id="rId10"/>
    <p:sldId id="278" r:id="rId11"/>
    <p:sldId id="277" r:id="rId12"/>
  </p:sldIdLst>
  <p:sldSz cx="9144000" cy="6858000" type="screen4x3"/>
  <p:notesSz cx="6858000" cy="9144000"/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CCFF"/>
    <a:srgbClr val="FF33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20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noProof="0" smtClean="0"/>
              <a:t>Klik for at redigere teksttypografierne i masteren</a:t>
            </a:r>
          </a:p>
          <a:p>
            <a:pPr lvl="1"/>
            <a:r>
              <a:rPr lang="da-DK" altLang="da-DK" noProof="0" smtClean="0"/>
              <a:t>Andet niveau</a:t>
            </a:r>
          </a:p>
          <a:p>
            <a:pPr lvl="2"/>
            <a:r>
              <a:rPr lang="da-DK" altLang="da-DK" noProof="0" smtClean="0"/>
              <a:t>Tredje niveau</a:t>
            </a:r>
          </a:p>
          <a:p>
            <a:pPr lvl="3"/>
            <a:r>
              <a:rPr lang="da-DK" altLang="da-DK" noProof="0" smtClean="0"/>
              <a:t>Fjerde niveau</a:t>
            </a:r>
          </a:p>
          <a:p>
            <a:pPr lvl="4"/>
            <a:r>
              <a:rPr lang="da-DK" altLang="da-DK" noProof="0" smtClean="0"/>
              <a:t>Femte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7C1DB0A-9FEA-4E56-9849-3662AB6D1763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695874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348548-1B43-467A-B648-8BBC09C139DA}" type="slidenum">
              <a:rPr lang="da-DK" altLang="da-DK"/>
              <a:pPr/>
              <a:t>1</a:t>
            </a:fld>
            <a:endParaRPr lang="da-DK" altLang="da-DK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181868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A616D2-F7B4-4444-9237-0A01833706CA}" type="slidenum">
              <a:rPr lang="da-DK" altLang="da-DK"/>
              <a:pPr/>
              <a:t>10</a:t>
            </a:fld>
            <a:endParaRPr lang="da-DK" altLang="da-DK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437313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E719B0-ED7D-405D-90ED-F81B49A0143D}" type="slidenum">
              <a:rPr lang="da-DK" altLang="da-DK"/>
              <a:pPr/>
              <a:t>11</a:t>
            </a:fld>
            <a:endParaRPr lang="da-DK" altLang="da-DK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563636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9AF531-9A92-4D58-9421-337097295BBF}" type="slidenum">
              <a:rPr lang="da-DK" altLang="da-DK"/>
              <a:pPr/>
              <a:t>2</a:t>
            </a:fld>
            <a:endParaRPr lang="da-DK" altLang="da-DK"/>
          </a:p>
        </p:txBody>
      </p:sp>
      <p:sp>
        <p:nvSpPr>
          <p:cNvPr id="6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4152130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910065-51BB-49CD-95B9-D2A21F91A6CB}" type="slidenum">
              <a:rPr lang="da-DK" altLang="da-DK"/>
              <a:pPr/>
              <a:t>3</a:t>
            </a:fld>
            <a:endParaRPr lang="da-DK" altLang="da-DK"/>
          </a:p>
        </p:txBody>
      </p:sp>
      <p:sp>
        <p:nvSpPr>
          <p:cNvPr id="8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942470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1D3BF8-47EE-4C06-8FE2-59EB1282DB19}" type="slidenum">
              <a:rPr lang="da-DK" altLang="da-DK"/>
              <a:pPr/>
              <a:t>4</a:t>
            </a:fld>
            <a:endParaRPr lang="da-DK" altLang="da-DK"/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3971825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105974-5F20-429E-A9C8-E903FD474500}" type="slidenum">
              <a:rPr lang="da-DK" altLang="da-DK"/>
              <a:pPr/>
              <a:t>5</a:t>
            </a:fld>
            <a:endParaRPr lang="da-DK" altLang="da-DK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2273783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3E276F9-82A0-43F2-AFD7-7061567D572E}" type="slidenum">
              <a:rPr lang="da-DK" altLang="da-DK"/>
              <a:pPr/>
              <a:t>6</a:t>
            </a:fld>
            <a:endParaRPr lang="da-DK" altLang="da-DK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3668600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E6A5BF4-D7B5-4C34-8433-5D5592BFD23C}" type="slidenum">
              <a:rPr lang="da-DK" altLang="da-DK"/>
              <a:pPr/>
              <a:t>7</a:t>
            </a:fld>
            <a:endParaRPr lang="da-DK" altLang="da-DK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1803963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30507F-3958-4ACF-8CFB-7D44F566E4CC}" type="slidenum">
              <a:rPr lang="da-DK" altLang="da-DK"/>
              <a:pPr/>
              <a:t>8</a:t>
            </a:fld>
            <a:endParaRPr lang="da-DK" altLang="da-DK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360557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1F61CA-A5BD-479D-AA25-33258FFE6F2F}" type="slidenum">
              <a:rPr lang="da-DK" altLang="da-DK"/>
              <a:pPr/>
              <a:t>9</a:t>
            </a:fld>
            <a:endParaRPr lang="da-DK" altLang="da-DK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a-DK" altLang="da-DK" smtClean="0"/>
          </a:p>
        </p:txBody>
      </p:sp>
    </p:spTree>
    <p:extLst>
      <p:ext uri="{BB962C8B-B14F-4D97-AF65-F5344CB8AC3E}">
        <p14:creationId xmlns:p14="http://schemas.microsoft.com/office/powerpoint/2010/main" val="156766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456FD-726D-4863-B927-9A0503303510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04687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CCFDA-16F3-4B4D-B668-6F8CECAE489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73734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D61C2-F49A-43D5-AAA6-EC004F18547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17430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2C891-D3A3-49B2-97B3-AD88D9473EF9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69814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0547A-9185-4D1E-9A27-7E0F48C2F83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5393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57006-49BF-4129-8BFC-E871080867BA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76141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733BB-7A30-4246-9BFA-D622EF6BE97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746491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CEBF6-8F52-410F-99E9-15CE03E36BE4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7321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B2DCA-CDAC-42BA-862E-0510E1C15DFE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82614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C247E-B9D2-4C91-BB2C-6BEC6312E98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0137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655A-D7E2-47CC-908C-DE524C30BBCB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9935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smtClean="0"/>
              <a:t>Klik for at redigere teksttypografierne i masteren</a:t>
            </a:r>
          </a:p>
          <a:p>
            <a:pPr lvl="1"/>
            <a:r>
              <a:rPr lang="da-DK" altLang="da-DK" smtClean="0"/>
              <a:t>Andet niveau</a:t>
            </a:r>
          </a:p>
          <a:p>
            <a:pPr lvl="2"/>
            <a:r>
              <a:rPr lang="da-DK" altLang="da-DK" smtClean="0"/>
              <a:t>Tredje niveau</a:t>
            </a:r>
          </a:p>
          <a:p>
            <a:pPr lvl="3"/>
            <a:r>
              <a:rPr lang="da-DK" altLang="da-DK" smtClean="0"/>
              <a:t>Fjerde niveau</a:t>
            </a:r>
          </a:p>
          <a:p>
            <a:pPr lvl="4"/>
            <a:r>
              <a:rPr lang="da-DK" alt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05AC19D0-41E9-44AA-9FCF-2F82F1DA5B9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565400"/>
            <a:ext cx="7772400" cy="1470025"/>
          </a:xfrm>
        </p:spPr>
        <p:txBody>
          <a:bodyPr anchor="ctr"/>
          <a:lstStyle/>
          <a:p>
            <a:pPr eaLnBrk="1" hangingPunct="1"/>
            <a:r>
              <a:rPr lang="da-DK" altLang="da-DK" sz="6600" b="1" smtClean="0">
                <a:solidFill>
                  <a:srgbClr val="FF33CC"/>
                </a:solidFill>
              </a:rPr>
              <a:t>MWL</a:t>
            </a:r>
            <a:r>
              <a:rPr lang="da-DK" altLang="da-DK" sz="6600" b="1" smtClean="0">
                <a:solidFill>
                  <a:srgbClr val="FFFF00"/>
                </a:solidFill>
              </a:rPr>
              <a:t/>
            </a:r>
            <a:br>
              <a:rPr lang="da-DK" altLang="da-DK" sz="6600" b="1" smtClean="0">
                <a:solidFill>
                  <a:srgbClr val="FFFF00"/>
                </a:solidFill>
              </a:rPr>
            </a:br>
            <a:r>
              <a:rPr lang="da-DK" altLang="da-DK" sz="6600" b="1" smtClean="0">
                <a:solidFill>
                  <a:srgbClr val="FFFF00"/>
                </a:solidFill>
              </a:rPr>
              <a:t>WHISKY</a:t>
            </a:r>
            <a:br>
              <a:rPr lang="da-DK" altLang="da-DK" sz="6600" b="1" smtClean="0">
                <a:solidFill>
                  <a:srgbClr val="FFFF00"/>
                </a:solidFill>
              </a:rPr>
            </a:br>
            <a:r>
              <a:rPr lang="da-DK" altLang="da-DK" sz="6600" b="1" smtClean="0">
                <a:solidFill>
                  <a:srgbClr val="FFFF00"/>
                </a:solidFill>
              </a:rPr>
              <a:t>SMAGNING</a:t>
            </a:r>
            <a:br>
              <a:rPr lang="da-DK" altLang="da-DK" sz="6600" b="1" smtClean="0">
                <a:solidFill>
                  <a:srgbClr val="FFFF00"/>
                </a:solidFill>
              </a:rPr>
            </a:br>
            <a:r>
              <a:rPr lang="da-DK" altLang="da-DK" sz="6600" b="1" smtClean="0">
                <a:solidFill>
                  <a:srgbClr val="FFFF00"/>
                </a:solidFill>
              </a:rPr>
              <a:t> </a:t>
            </a:r>
            <a:br>
              <a:rPr lang="da-DK" altLang="da-DK" sz="6600" b="1" smtClean="0">
                <a:solidFill>
                  <a:srgbClr val="FFFF00"/>
                </a:solidFill>
              </a:rPr>
            </a:br>
            <a:r>
              <a:rPr lang="da-DK" altLang="da-DK" sz="6600" b="1" smtClean="0">
                <a:solidFill>
                  <a:srgbClr val="FFFF00"/>
                </a:solidFill>
              </a:rPr>
              <a:t>23. nov. 2007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8"/>
          <p:cNvSpPr>
            <a:spLocks noGrp="1" noChangeArrowheads="1"/>
          </p:cNvSpPr>
          <p:nvPr>
            <p:ph type="title"/>
          </p:nvPr>
        </p:nvSpPr>
        <p:spPr>
          <a:xfrm>
            <a:off x="468313" y="4868863"/>
            <a:ext cx="2590800" cy="1143000"/>
          </a:xfrm>
        </p:spPr>
        <p:txBody>
          <a:bodyPr/>
          <a:lstStyle/>
          <a:p>
            <a:pPr eaLnBrk="1" hangingPunct="1"/>
            <a:r>
              <a:rPr lang="da-DK" altLang="da-DK" sz="2800" smtClean="0">
                <a:solidFill>
                  <a:schemeClr val="bg1"/>
                </a:solidFill>
              </a:rPr>
              <a:t>Springbank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250"/>
            <a:ext cx="9144000" cy="13239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da-DK" altLang="da-DK" sz="7200" smtClean="0">
                <a:solidFill>
                  <a:schemeClr val="bg1"/>
                </a:solidFill>
              </a:rPr>
              <a:t>Campbeltown</a:t>
            </a:r>
          </a:p>
        </p:txBody>
      </p:sp>
      <p:graphicFrame>
        <p:nvGraphicFramePr>
          <p:cNvPr id="51252" name="Group 52"/>
          <p:cNvGraphicFramePr>
            <a:graphicFrameLocks noGrp="1"/>
          </p:cNvGraphicFramePr>
          <p:nvPr/>
        </p:nvGraphicFramePr>
        <p:xfrm>
          <a:off x="4176713" y="2433638"/>
          <a:ext cx="208000" cy="2495550"/>
        </p:xfrm>
        <a:graphic>
          <a:graphicData uri="http://schemas.openxmlformats.org/drawingml/2006/table">
            <a:tbl>
              <a:tblPr/>
              <a:tblGrid>
                <a:gridCol w="208000"/>
              </a:tblGrid>
              <a:tr h="2495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da-DK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300" marR="9130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10" name="Picture 9" descr="s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2962275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1" descr="springbank-100-proo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01863"/>
            <a:ext cx="20034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55" descr="longrow_100_real_siz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205038"/>
            <a:ext cx="17589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57" descr="Glen_Scotia_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205038"/>
            <a:ext cx="197167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61" descr="s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4743450"/>
            <a:ext cx="95250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5" name="Rectangle 79"/>
          <p:cNvSpPr>
            <a:spLocks noChangeArrowheads="1"/>
          </p:cNvSpPr>
          <p:nvPr/>
        </p:nvSpPr>
        <p:spPr bwMode="auto">
          <a:xfrm>
            <a:off x="3348038" y="4868863"/>
            <a:ext cx="2590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sz="2800">
                <a:solidFill>
                  <a:schemeClr val="bg1"/>
                </a:solidFill>
              </a:rPr>
              <a:t>Longrow</a:t>
            </a:r>
          </a:p>
        </p:txBody>
      </p:sp>
      <p:sp>
        <p:nvSpPr>
          <p:cNvPr id="21516" name="Rectangle 80"/>
          <p:cNvSpPr>
            <a:spLocks noChangeArrowheads="1"/>
          </p:cNvSpPr>
          <p:nvPr/>
        </p:nvSpPr>
        <p:spPr bwMode="auto">
          <a:xfrm>
            <a:off x="6156325" y="4868863"/>
            <a:ext cx="2590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sz="2800">
                <a:solidFill>
                  <a:schemeClr val="bg1"/>
                </a:solidFill>
              </a:rPr>
              <a:t>Glen Scotia</a:t>
            </a:r>
          </a:p>
        </p:txBody>
      </p:sp>
      <p:sp>
        <p:nvSpPr>
          <p:cNvPr id="21517" name="Rectangle 81"/>
          <p:cNvSpPr>
            <a:spLocks noChangeArrowheads="1"/>
          </p:cNvSpPr>
          <p:nvPr/>
        </p:nvSpPr>
        <p:spPr bwMode="auto">
          <a:xfrm>
            <a:off x="900113" y="5715000"/>
            <a:ext cx="75596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a-DK" altLang="da-DK" sz="2400">
                <a:solidFill>
                  <a:schemeClr val="bg1"/>
                </a:solidFill>
              </a:rPr>
              <a:t>Desuden et nyt destilleri fra 2004: Glengyle (Kilkerran)</a:t>
            </a:r>
            <a:r>
              <a:rPr lang="da-DK" altLang="da-DK" sz="28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2627313" y="4076700"/>
            <a:ext cx="4475162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EFTERSMAG OG FINISH:</a:t>
            </a:r>
          </a:p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God fylde og koncentration</a:t>
            </a:r>
          </a:p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Livlig i munden</a:t>
            </a:r>
          </a:p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Sødmefuld eftersmag</a:t>
            </a:r>
          </a:p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Røget og tørvet eftersmag</a:t>
            </a:r>
          </a:p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Oloroso sherry, egetræ og karamel smag</a:t>
            </a:r>
          </a:p>
          <a:p>
            <a:pPr algn="ctr" eaLnBrk="1" hangingPunct="1">
              <a:buFontTx/>
              <a:buNone/>
            </a:pPr>
            <a:r>
              <a:rPr lang="da-DK" altLang="da-DK" sz="1600">
                <a:solidFill>
                  <a:srgbClr val="66CCFF"/>
                </a:solidFill>
              </a:rPr>
              <a:t>Lang og varmende finish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4787900" y="1628775"/>
            <a:ext cx="4114800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33CC"/>
                </a:solidFill>
              </a:rPr>
              <a:t>SMAG: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33CC"/>
                </a:solidFill>
              </a:rPr>
              <a:t>Søde brændte egefade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33CC"/>
                </a:solidFill>
              </a:rPr>
              <a:t>Tørrede ferskner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33CC"/>
                </a:solidFill>
              </a:rPr>
              <a:t>Citrus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33CC"/>
                </a:solidFill>
              </a:rPr>
              <a:t>Salt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33CC"/>
                </a:solidFill>
              </a:rPr>
              <a:t>Sæsonens sidste mørke honning</a:t>
            </a:r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468313" y="1628775"/>
            <a:ext cx="3959225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FF00"/>
                </a:solidFill>
              </a:rPr>
              <a:t>DUFT: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FF00"/>
                </a:solidFill>
              </a:rPr>
              <a:t>Rig og krydret mørk sherry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FF00"/>
                </a:solidFill>
              </a:rPr>
              <a:t>Havsalt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FF00"/>
                </a:solidFill>
              </a:rPr>
              <a:t>Nysavet ædelt træ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FF00"/>
                </a:solidFill>
              </a:rPr>
              <a:t>Ristet toastbrød med smør</a:t>
            </a:r>
          </a:p>
          <a:p>
            <a:pPr algn="ctr" eaLnBrk="1" hangingPunct="1">
              <a:buFontTx/>
              <a:buNone/>
            </a:pPr>
            <a:r>
              <a:rPr lang="da-DK" altLang="da-DK" sz="1800">
                <a:solidFill>
                  <a:srgbClr val="FFFF00"/>
                </a:solidFill>
              </a:rPr>
              <a:t>Pandekager med mørk sirup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0" y="260350"/>
            <a:ext cx="9144000" cy="1470025"/>
          </a:xfrm>
        </p:spPr>
        <p:txBody>
          <a:bodyPr anchor="ctr"/>
          <a:lstStyle/>
          <a:p>
            <a:pPr eaLnBrk="1" hangingPunct="1"/>
            <a:r>
              <a:rPr lang="da-DK" altLang="da-DK" sz="4400" smtClean="0">
                <a:solidFill>
                  <a:schemeClr val="bg1"/>
                </a:solidFill>
              </a:rPr>
              <a:t>Springbank Vintage 1997 - 55,2%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3"/>
          <p:cNvSpPr>
            <a:spLocks noGrp="1" noChangeArrowheads="1"/>
          </p:cNvSpPr>
          <p:nvPr>
            <p:ph type="title"/>
          </p:nvPr>
        </p:nvSpPr>
        <p:spPr>
          <a:xfrm>
            <a:off x="395288" y="2924175"/>
            <a:ext cx="8229600" cy="1143000"/>
          </a:xfrm>
        </p:spPr>
        <p:txBody>
          <a:bodyPr/>
          <a:lstStyle/>
          <a:p>
            <a:pPr eaLnBrk="1" hangingPunct="1"/>
            <a: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  <a:t>Bunnahabhain</a:t>
            </a:r>
            <a:b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</a:br>
            <a: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  <a:t>1997</a:t>
            </a:r>
            <a:b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</a:br>
            <a: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  <a:t/>
            </a:r>
            <a:b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</a:br>
            <a: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  <a:t>Islay single malt</a:t>
            </a:r>
            <a:b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</a:br>
            <a:r>
              <a:rPr lang="da-DK" altLang="da-DK" sz="6000" b="1" smtClean="0">
                <a:solidFill>
                  <a:srgbClr val="00CC00"/>
                </a:solidFill>
                <a:latin typeface="Lucida Calligraphy" panose="03010101010101010101" pitchFamily="66" charset="0"/>
              </a:rPr>
              <a:t>46 %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Skotland med whiskyregio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41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Skotland med whiskyregion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68889" r="70869" b="17453"/>
          <a:stretch>
            <a:fillRect/>
          </a:stretch>
        </p:blipFill>
        <p:spPr bwMode="auto">
          <a:xfrm>
            <a:off x="4643438" y="1412875"/>
            <a:ext cx="4284662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/>
            <a:r>
              <a:rPr lang="da-DK" altLang="da-DK" smtClean="0">
                <a:solidFill>
                  <a:srgbClr val="00CC00"/>
                </a:solidFill>
                <a:latin typeface="Lucida Calligraphy" panose="03010101010101010101" pitchFamily="66" charset="0"/>
              </a:rPr>
              <a:t>Karakteristika for Bunnahabhain:</a:t>
            </a:r>
          </a:p>
          <a:p>
            <a:pPr eaLnBrk="1" hangingPunct="1"/>
            <a:endParaRPr lang="da-DK" altLang="da-DK" smtClean="0">
              <a:solidFill>
                <a:srgbClr val="00CC00"/>
              </a:solidFill>
              <a:latin typeface="Lucida Calligraphy" panose="03010101010101010101" pitchFamily="66" charset="0"/>
            </a:endParaRPr>
          </a:p>
          <a:p>
            <a:pPr eaLnBrk="1" hangingPunct="1"/>
            <a:r>
              <a:rPr lang="da-DK" altLang="da-DK" smtClean="0">
                <a:solidFill>
                  <a:srgbClr val="00CC00"/>
                </a:solidFill>
                <a:latin typeface="Lucida Calligraphy" panose="03010101010101010101" pitchFamily="66" charset="0"/>
              </a:rPr>
              <a:t>Den letteste Islay-whisky</a:t>
            </a:r>
          </a:p>
          <a:p>
            <a:pPr eaLnBrk="1" hangingPunct="1"/>
            <a:r>
              <a:rPr lang="da-DK" altLang="da-DK" smtClean="0">
                <a:solidFill>
                  <a:srgbClr val="00CC00"/>
                </a:solidFill>
                <a:latin typeface="Lucida Calligraphy" panose="03010101010101010101" pitchFamily="66" charset="0"/>
              </a:rPr>
              <a:t>Let, blomstrende, nøddeagtigt præg af tørv</a:t>
            </a:r>
          </a:p>
          <a:p>
            <a:pPr eaLnBrk="1" hangingPunct="1"/>
            <a:r>
              <a:rPr lang="da-DK" altLang="da-DK" smtClean="0">
                <a:solidFill>
                  <a:srgbClr val="00CC00"/>
                </a:solidFill>
                <a:latin typeface="Lucida Calligraphy" panose="03010101010101010101" pitchFamily="66" charset="0"/>
              </a:rPr>
              <a:t>Et pust af havluft</a:t>
            </a:r>
          </a:p>
          <a:p>
            <a:pPr eaLnBrk="1" hangingPunct="1"/>
            <a:r>
              <a:rPr lang="da-DK" altLang="da-DK" smtClean="0">
                <a:solidFill>
                  <a:srgbClr val="00CC00"/>
                </a:solidFill>
                <a:latin typeface="Lucida Calligraphy" panose="03010101010101010101" pitchFamily="66" charset="0"/>
              </a:rPr>
              <a:t>Markant karakter</a:t>
            </a:r>
          </a:p>
          <a:p>
            <a:pPr eaLnBrk="1" hangingPunct="1"/>
            <a:r>
              <a:rPr lang="da-DK" altLang="da-DK" smtClean="0">
                <a:solidFill>
                  <a:srgbClr val="00CC00"/>
                </a:solidFill>
                <a:latin typeface="Lucida Calligraphy" panose="03010101010101010101" pitchFamily="66" charset="0"/>
              </a:rPr>
              <a:t>Finish: Meget stor smagsudvikling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349500"/>
            <a:ext cx="8229600" cy="1143000"/>
          </a:xfrm>
        </p:spPr>
        <p:txBody>
          <a:bodyPr/>
          <a:lstStyle/>
          <a:p>
            <a:pPr eaLnBrk="1" hangingPunct="1"/>
            <a:r>
              <a:rPr lang="da-DK" altLang="da-DK" sz="4000" smtClean="0">
                <a:solidFill>
                  <a:srgbClr val="FFFF00"/>
                </a:solidFill>
              </a:rPr>
              <a:t>HVILKET OMRÅDE </a:t>
            </a:r>
            <a:br>
              <a:rPr lang="da-DK" altLang="da-DK" sz="4000" smtClean="0">
                <a:solidFill>
                  <a:srgbClr val="FFFF00"/>
                </a:solidFill>
              </a:rPr>
            </a:br>
            <a:r>
              <a:rPr lang="da-DK" altLang="da-DK" sz="4000" smtClean="0">
                <a:solidFill>
                  <a:srgbClr val="FFFF00"/>
                </a:solidFill>
              </a:rPr>
              <a:t>KOMMER</a:t>
            </a:r>
            <a:br>
              <a:rPr lang="da-DK" altLang="da-DK" sz="4000" smtClean="0">
                <a:solidFill>
                  <a:srgbClr val="FFFF00"/>
                </a:solidFill>
              </a:rPr>
            </a:br>
            <a:r>
              <a:rPr lang="da-DK" altLang="da-DK" sz="4000" smtClean="0">
                <a:solidFill>
                  <a:srgbClr val="FFFF00"/>
                </a:solidFill>
              </a:rPr>
              <a:t>DEN NÆSTE</a:t>
            </a:r>
            <a:br>
              <a:rPr lang="da-DK" altLang="da-DK" sz="4000" smtClean="0">
                <a:solidFill>
                  <a:srgbClr val="FFFF00"/>
                </a:solidFill>
              </a:rPr>
            </a:br>
            <a:r>
              <a:rPr lang="da-DK" altLang="da-DK" sz="4000" smtClean="0">
                <a:solidFill>
                  <a:srgbClr val="FFFF00"/>
                </a:solidFill>
              </a:rPr>
              <a:t>WHISKY FRA?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468313" y="1341438"/>
            <a:ext cx="8229600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>
                <a:solidFill>
                  <a:srgbClr val="FFFF00"/>
                </a:solidFill>
              </a:rPr>
              <a:t>DUFT:</a:t>
            </a:r>
          </a:p>
          <a:p>
            <a:pPr eaLnBrk="1" hangingPunct="1"/>
            <a:r>
              <a:rPr lang="da-DK" altLang="da-DK">
                <a:solidFill>
                  <a:srgbClr val="FFFF00"/>
                </a:solidFill>
              </a:rPr>
              <a:t>Rig og krydret mørk sherry</a:t>
            </a:r>
          </a:p>
          <a:p>
            <a:pPr eaLnBrk="1" hangingPunct="1"/>
            <a:r>
              <a:rPr lang="da-DK" altLang="da-DK">
                <a:solidFill>
                  <a:srgbClr val="FFFF00"/>
                </a:solidFill>
              </a:rPr>
              <a:t>Havsalt</a:t>
            </a:r>
          </a:p>
          <a:p>
            <a:pPr eaLnBrk="1" hangingPunct="1"/>
            <a:r>
              <a:rPr lang="da-DK" altLang="da-DK">
                <a:solidFill>
                  <a:srgbClr val="FFFF00"/>
                </a:solidFill>
              </a:rPr>
              <a:t>Nysavet ædelt træ</a:t>
            </a:r>
          </a:p>
          <a:p>
            <a:pPr eaLnBrk="1" hangingPunct="1"/>
            <a:r>
              <a:rPr lang="da-DK" altLang="da-DK">
                <a:solidFill>
                  <a:srgbClr val="FFFF00"/>
                </a:solidFill>
              </a:rPr>
              <a:t>Ristet toastbrød med smør</a:t>
            </a:r>
          </a:p>
          <a:p>
            <a:pPr eaLnBrk="1" hangingPunct="1"/>
            <a:r>
              <a:rPr lang="da-DK" altLang="da-DK">
                <a:solidFill>
                  <a:srgbClr val="FFFF00"/>
                </a:solidFill>
              </a:rPr>
              <a:t>Pandekager med mørk sirup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>
                <a:solidFill>
                  <a:srgbClr val="FF33CC"/>
                </a:solidFill>
              </a:rPr>
              <a:t>SMAG:</a:t>
            </a:r>
          </a:p>
          <a:p>
            <a:pPr eaLnBrk="1" hangingPunct="1"/>
            <a:r>
              <a:rPr lang="da-DK" altLang="da-DK">
                <a:solidFill>
                  <a:srgbClr val="FF33CC"/>
                </a:solidFill>
              </a:rPr>
              <a:t>Søde brændte egefade</a:t>
            </a:r>
          </a:p>
          <a:p>
            <a:pPr eaLnBrk="1" hangingPunct="1"/>
            <a:r>
              <a:rPr lang="da-DK" altLang="da-DK">
                <a:solidFill>
                  <a:srgbClr val="FF33CC"/>
                </a:solidFill>
              </a:rPr>
              <a:t>Tørrede ferskner</a:t>
            </a:r>
          </a:p>
          <a:p>
            <a:pPr eaLnBrk="1" hangingPunct="1"/>
            <a:r>
              <a:rPr lang="da-DK" altLang="da-DK">
                <a:solidFill>
                  <a:srgbClr val="FF33CC"/>
                </a:solidFill>
              </a:rPr>
              <a:t>Citrus</a:t>
            </a:r>
          </a:p>
          <a:p>
            <a:pPr eaLnBrk="1" hangingPunct="1"/>
            <a:r>
              <a:rPr lang="da-DK" altLang="da-DK">
                <a:solidFill>
                  <a:srgbClr val="FF33CC"/>
                </a:solidFill>
              </a:rPr>
              <a:t>Salt</a:t>
            </a:r>
          </a:p>
          <a:p>
            <a:pPr eaLnBrk="1" hangingPunct="1"/>
            <a:r>
              <a:rPr lang="da-DK" altLang="da-DK">
                <a:solidFill>
                  <a:srgbClr val="FF33CC"/>
                </a:solidFill>
              </a:rPr>
              <a:t>Sæsonens sidste mørke honning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>
                <a:solidFill>
                  <a:srgbClr val="66CCFF"/>
                </a:solidFill>
              </a:rPr>
              <a:t>EFTERSMAG OG FINISH:</a:t>
            </a:r>
          </a:p>
          <a:p>
            <a:pPr eaLnBrk="1" hangingPunct="1"/>
            <a:r>
              <a:rPr lang="da-DK" altLang="da-DK">
                <a:solidFill>
                  <a:srgbClr val="66CCFF"/>
                </a:solidFill>
              </a:rPr>
              <a:t>God fylde og koncentration</a:t>
            </a:r>
          </a:p>
          <a:p>
            <a:pPr eaLnBrk="1" hangingPunct="1"/>
            <a:r>
              <a:rPr lang="da-DK" altLang="da-DK">
                <a:solidFill>
                  <a:srgbClr val="66CCFF"/>
                </a:solidFill>
              </a:rPr>
              <a:t>Livlig i munden</a:t>
            </a:r>
          </a:p>
          <a:p>
            <a:pPr eaLnBrk="1" hangingPunct="1"/>
            <a:r>
              <a:rPr lang="da-DK" altLang="da-DK">
                <a:solidFill>
                  <a:srgbClr val="66CCFF"/>
                </a:solidFill>
              </a:rPr>
              <a:t>Sødmefuld eftersmag</a:t>
            </a:r>
          </a:p>
          <a:p>
            <a:pPr eaLnBrk="1" hangingPunct="1"/>
            <a:r>
              <a:rPr lang="da-DK" altLang="da-DK">
                <a:solidFill>
                  <a:srgbClr val="66CCFF"/>
                </a:solidFill>
              </a:rPr>
              <a:t>Røget og tørvet eftersmag</a:t>
            </a:r>
          </a:p>
          <a:p>
            <a:pPr eaLnBrk="1" hangingPunct="1"/>
            <a:r>
              <a:rPr lang="da-DK" altLang="da-DK">
                <a:solidFill>
                  <a:srgbClr val="66CCFF"/>
                </a:solidFill>
              </a:rPr>
              <a:t>Oloroso sherry, egetræ og karamel smag</a:t>
            </a:r>
          </a:p>
          <a:p>
            <a:pPr eaLnBrk="1" hangingPunct="1"/>
            <a:r>
              <a:rPr lang="da-DK" altLang="da-DK">
                <a:solidFill>
                  <a:srgbClr val="66CCFF"/>
                </a:solidFill>
              </a:rPr>
              <a:t>Lang og varmende finish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Skotland med whiskyregio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41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springbank1997r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" r="882"/>
          <a:stretch>
            <a:fillRect/>
          </a:stretch>
        </p:blipFill>
        <p:spPr bwMode="auto">
          <a:xfrm>
            <a:off x="4716463" y="0"/>
            <a:ext cx="42275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183</Words>
  <Application>Microsoft Office PowerPoint</Application>
  <PresentationFormat>Skærmshow (4:3)</PresentationFormat>
  <Paragraphs>65</Paragraphs>
  <Slides>11</Slides>
  <Notes>11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4" baseType="lpstr">
      <vt:lpstr>Arial</vt:lpstr>
      <vt:lpstr>Lucida Calligraphy</vt:lpstr>
      <vt:lpstr>Standarddesign</vt:lpstr>
      <vt:lpstr>MWL WHISKY SMAGNING   23. nov. 2007</vt:lpstr>
      <vt:lpstr>Bunnahabhain 1997  Islay single malt 46 %</vt:lpstr>
      <vt:lpstr>PowerPoint-præsentation</vt:lpstr>
      <vt:lpstr>PowerPoint-præsentation</vt:lpstr>
      <vt:lpstr>HVILKET OMRÅDE  KOMMER DEN NÆSTE WHISKY FRA?</vt:lpstr>
      <vt:lpstr>PowerPoint-præsentation</vt:lpstr>
      <vt:lpstr>PowerPoint-præsentation</vt:lpstr>
      <vt:lpstr>PowerPoint-præsentation</vt:lpstr>
      <vt:lpstr>PowerPoint-præsentation</vt:lpstr>
      <vt:lpstr>Springbank</vt:lpstr>
      <vt:lpstr>Springbank Vintage 1997 - 55,2%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WHISKY SMAGNING  23. nov. 2007</dc:title>
  <dc:creator>Kjeld Damgaard</dc:creator>
  <cp:lastModifiedBy>Mads Vej-Hansen</cp:lastModifiedBy>
  <cp:revision>5</cp:revision>
  <dcterms:created xsi:type="dcterms:W3CDTF">2007-11-21T15:44:58Z</dcterms:created>
  <dcterms:modified xsi:type="dcterms:W3CDTF">2019-03-02T10:00:23Z</dcterms:modified>
</cp:coreProperties>
</file>