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2" r:id="rId5"/>
    <p:sldId id="280" r:id="rId6"/>
    <p:sldId id="271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79" r:id="rId15"/>
    <p:sldId id="265" r:id="rId16"/>
    <p:sldId id="266" r:id="rId17"/>
    <p:sldId id="267" r:id="rId18"/>
    <p:sldId id="268" r:id="rId19"/>
    <p:sldId id="269" r:id="rId20"/>
    <p:sldId id="270" r:id="rId21"/>
    <p:sldId id="274" r:id="rId22"/>
    <p:sldId id="276" r:id="rId23"/>
    <p:sldId id="277" r:id="rId24"/>
    <p:sldId id="275" r:id="rId25"/>
    <p:sldId id="278" r:id="rId26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37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5FD34-7216-44DB-884B-A3783429EB4D}" type="datetimeFigureOut">
              <a:rPr lang="da-DK" smtClean="0"/>
              <a:t>29-02-2012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BC10-4B76-41A5-9BA8-DA0D8159AF6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5FD34-7216-44DB-884B-A3783429EB4D}" type="datetimeFigureOut">
              <a:rPr lang="da-DK" smtClean="0"/>
              <a:t>29-02-2012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BC10-4B76-41A5-9BA8-DA0D8159AF6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5FD34-7216-44DB-884B-A3783429EB4D}" type="datetimeFigureOut">
              <a:rPr lang="da-DK" smtClean="0"/>
              <a:t>29-02-2012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BC10-4B76-41A5-9BA8-DA0D8159AF6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5FD34-7216-44DB-884B-A3783429EB4D}" type="datetimeFigureOut">
              <a:rPr lang="da-DK" smtClean="0"/>
              <a:t>29-02-2012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BC10-4B76-41A5-9BA8-DA0D8159AF6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5FD34-7216-44DB-884B-A3783429EB4D}" type="datetimeFigureOut">
              <a:rPr lang="da-DK" smtClean="0"/>
              <a:t>29-02-2012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BC10-4B76-41A5-9BA8-DA0D8159AF6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5FD34-7216-44DB-884B-A3783429EB4D}" type="datetimeFigureOut">
              <a:rPr lang="da-DK" smtClean="0"/>
              <a:t>29-02-2012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BC10-4B76-41A5-9BA8-DA0D8159AF6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5FD34-7216-44DB-884B-A3783429EB4D}" type="datetimeFigureOut">
              <a:rPr lang="da-DK" smtClean="0"/>
              <a:t>29-02-2012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BC10-4B76-41A5-9BA8-DA0D8159AF6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5FD34-7216-44DB-884B-A3783429EB4D}" type="datetimeFigureOut">
              <a:rPr lang="da-DK" smtClean="0"/>
              <a:t>29-02-2012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BC10-4B76-41A5-9BA8-DA0D8159AF6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5FD34-7216-44DB-884B-A3783429EB4D}" type="datetimeFigureOut">
              <a:rPr lang="da-DK" smtClean="0"/>
              <a:t>29-02-2012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BC10-4B76-41A5-9BA8-DA0D8159AF6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5FD34-7216-44DB-884B-A3783429EB4D}" type="datetimeFigureOut">
              <a:rPr lang="da-DK" smtClean="0"/>
              <a:t>29-02-2012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BC10-4B76-41A5-9BA8-DA0D8159AF6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5FD34-7216-44DB-884B-A3783429EB4D}" type="datetimeFigureOut">
              <a:rPr lang="da-DK" smtClean="0"/>
              <a:t>29-02-2012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BC10-4B76-41A5-9BA8-DA0D8159AF6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5FD34-7216-44DB-884B-A3783429EB4D}" type="datetimeFigureOut">
              <a:rPr lang="da-DK" smtClean="0"/>
              <a:t>29-02-2012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FBC10-4B76-41A5-9BA8-DA0D8159AF61}" type="slidenum">
              <a:rPr lang="da-DK" smtClean="0"/>
              <a:t>‹nr.›</a:t>
            </a:fld>
            <a:endParaRPr lang="da-DK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enfarclas.co.uk/shop/product.php?productid=58&amp;cat=9&amp;page=1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glenfarclas.co.uk/shop/product.php?productid=14&amp;cat=5&amp;page=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hyperlink" Target="http://www.glenfarclas.co.uk/shop/product.php?productid=12&amp;cat=5&amp;page=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glenfarclas.co.uk/shop/product.php?productid=4&amp;cat=2&amp;page=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hyperlink" Target="http://www.glenfarclas.co.uk/shop/product.php?productid=7&amp;cat=2&amp;page=1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0" y="548680"/>
            <a:ext cx="9144000" cy="4586064"/>
          </a:xfrm>
        </p:spPr>
        <p:txBody>
          <a:bodyPr/>
          <a:lstStyle/>
          <a:p>
            <a:endParaRPr lang="da-DK" dirty="0" smtClean="0"/>
          </a:p>
          <a:p>
            <a:r>
              <a:rPr lang="da-DK" sz="12000" dirty="0" smtClean="0">
                <a:solidFill>
                  <a:srgbClr val="FFC000"/>
                </a:solidFill>
                <a:latin typeface="AdLib BT" pitchFamily="82" charset="0"/>
              </a:rPr>
              <a:t>MWL</a:t>
            </a:r>
            <a:endParaRPr lang="da-DK" sz="12000" dirty="0">
              <a:solidFill>
                <a:srgbClr val="FFC000"/>
              </a:solidFill>
              <a:latin typeface="AdLib BT" pitchFamily="82" charset="0"/>
            </a:endParaRPr>
          </a:p>
          <a:p>
            <a:endParaRPr lang="da-DK" dirty="0" smtClean="0"/>
          </a:p>
          <a:p>
            <a:r>
              <a:rPr lang="da-DK" dirty="0" smtClean="0"/>
              <a:t>Whisky-smagning </a:t>
            </a:r>
          </a:p>
          <a:p>
            <a:r>
              <a:rPr lang="da-DK" dirty="0" smtClean="0"/>
              <a:t>den 2. marts 2012</a:t>
            </a:r>
          </a:p>
          <a:p>
            <a:endParaRPr lang="da-DK" dirty="0"/>
          </a:p>
          <a:p>
            <a:endParaRPr lang="da-DK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slideshow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14" y="836712"/>
            <a:ext cx="89155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Billede 3" descr="slideshow imag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573016"/>
            <a:ext cx="8928992" cy="2451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http://www.kilchomandistillery.com/files/pics/Picture%2003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73067"/>
            <a:ext cx="2736304" cy="4861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ktangel 2"/>
          <p:cNvSpPr/>
          <p:nvPr/>
        </p:nvSpPr>
        <p:spPr>
          <a:xfrm>
            <a:off x="3203848" y="980728"/>
            <a:ext cx="57606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 err="1" smtClean="0">
                <a:solidFill>
                  <a:srgbClr val="FFC000"/>
                </a:solidFill>
              </a:rPr>
              <a:t>Kilchoman</a:t>
            </a:r>
            <a:r>
              <a:rPr lang="da-DK" dirty="0" smtClean="0">
                <a:solidFill>
                  <a:srgbClr val="FFC000"/>
                </a:solidFill>
              </a:rPr>
              <a:t>  Winter 2010 </a:t>
            </a:r>
            <a:r>
              <a:rPr lang="da-DK" dirty="0" err="1" smtClean="0">
                <a:solidFill>
                  <a:srgbClr val="FFC000"/>
                </a:solidFill>
              </a:rPr>
              <a:t>Release</a:t>
            </a:r>
            <a:r>
              <a:rPr lang="da-DK" dirty="0" smtClean="0">
                <a:solidFill>
                  <a:srgbClr val="FFC000"/>
                </a:solidFill>
              </a:rPr>
              <a:t>, 46 %, 3 år</a:t>
            </a:r>
          </a:p>
          <a:p>
            <a:endParaRPr lang="da-DK" dirty="0"/>
          </a:p>
          <a:p>
            <a:r>
              <a:rPr lang="da-DK" dirty="0" err="1" smtClean="0"/>
              <a:t>Fifth</a:t>
            </a:r>
            <a:r>
              <a:rPr lang="da-DK" dirty="0" smtClean="0"/>
              <a:t> </a:t>
            </a:r>
            <a:r>
              <a:rPr lang="da-DK" dirty="0" err="1" smtClean="0"/>
              <a:t>release</a:t>
            </a:r>
            <a:r>
              <a:rPr lang="da-DK" dirty="0" smtClean="0"/>
              <a:t> fra destilleriet…</a:t>
            </a:r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r>
              <a:rPr lang="da-DK" dirty="0" smtClean="0"/>
              <a:t>Farve: Blegt stråfarvet eller hvidvinsfarvet</a:t>
            </a:r>
          </a:p>
          <a:p>
            <a:endParaRPr lang="da-DK" dirty="0"/>
          </a:p>
          <a:p>
            <a:r>
              <a:rPr lang="da-DK" dirty="0" smtClean="0"/>
              <a:t>Næse: Stærk tørve-aroma og en kompleks blanding af pærebolsjer (!), citrus og lidt mango eller vanilje.</a:t>
            </a:r>
          </a:p>
          <a:p>
            <a:endParaRPr lang="da-DK" dirty="0"/>
          </a:p>
          <a:p>
            <a:r>
              <a:rPr lang="da-DK" dirty="0" smtClean="0"/>
              <a:t>Smag:  I starten en </a:t>
            </a:r>
            <a:r>
              <a:rPr lang="da-DK" dirty="0" err="1" smtClean="0"/>
              <a:t>sødhed</a:t>
            </a:r>
            <a:r>
              <a:rPr lang="da-DK" dirty="0" smtClean="0"/>
              <a:t> – senere fulgt af </a:t>
            </a:r>
            <a:r>
              <a:rPr lang="da-DK" dirty="0" err="1" smtClean="0"/>
              <a:t>tørverøg</a:t>
            </a:r>
            <a:r>
              <a:rPr lang="da-DK" dirty="0" smtClean="0"/>
              <a:t> og blandede frugter.</a:t>
            </a:r>
          </a:p>
          <a:p>
            <a:endParaRPr lang="da-DK" dirty="0"/>
          </a:p>
          <a:p>
            <a:r>
              <a:rPr lang="da-DK" dirty="0" smtClean="0"/>
              <a:t>Finish: Lang, ren og forfriskende – efterladende spor af </a:t>
            </a:r>
            <a:r>
              <a:rPr lang="da-DK" dirty="0" err="1" smtClean="0"/>
              <a:t>tørverøg</a:t>
            </a:r>
            <a:r>
              <a:rPr lang="da-DK" dirty="0" smtClean="0"/>
              <a:t> og kryddernellike.</a:t>
            </a:r>
          </a:p>
          <a:p>
            <a:endParaRPr lang="da-DK" dirty="0"/>
          </a:p>
          <a:p>
            <a:endParaRPr lang="da-DK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2"/>
          <p:cNvSpPr txBox="1">
            <a:spLocks/>
          </p:cNvSpPr>
          <p:nvPr/>
        </p:nvSpPr>
        <p:spPr>
          <a:xfrm>
            <a:off x="2483768" y="1052736"/>
            <a:ext cx="4392488" cy="452596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a-DK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a-DK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a-DK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SMAGNING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a-DK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NR 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George S. Grant Brand Ambassador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2476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ktangel 3"/>
          <p:cNvSpPr/>
          <p:nvPr/>
        </p:nvSpPr>
        <p:spPr>
          <a:xfrm>
            <a:off x="3059832" y="1052736"/>
            <a:ext cx="576064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3200" dirty="0" smtClean="0"/>
              <a:t>George S. Grant</a:t>
            </a:r>
          </a:p>
          <a:p>
            <a:r>
              <a:rPr lang="da-DK" sz="3200" dirty="0" smtClean="0"/>
              <a:t>- er sjette generation </a:t>
            </a:r>
          </a:p>
          <a:p>
            <a:pPr>
              <a:buFontTx/>
              <a:buChar char="-"/>
            </a:pPr>
            <a:endParaRPr lang="da-DK" sz="1200" dirty="0" smtClean="0"/>
          </a:p>
          <a:p>
            <a:r>
              <a:rPr lang="da-DK" dirty="0" smtClean="0">
                <a:solidFill>
                  <a:srgbClr val="FFC000"/>
                </a:solidFill>
              </a:rPr>
              <a:t>Hans </a:t>
            </a:r>
            <a:r>
              <a:rPr lang="da-DK" dirty="0" err="1" smtClean="0">
                <a:solidFill>
                  <a:srgbClr val="FFC000"/>
                </a:solidFill>
              </a:rPr>
              <a:t>tip-tip-oldefar</a:t>
            </a:r>
            <a:r>
              <a:rPr lang="da-DK" dirty="0" smtClean="0">
                <a:solidFill>
                  <a:srgbClr val="FFC000"/>
                </a:solidFill>
              </a:rPr>
              <a:t> John Grant købte i 1865 destilleriet for 511 pund og 19 shilling. Destilleriet var grundlagt i 1836.</a:t>
            </a:r>
          </a:p>
          <a:p>
            <a:endParaRPr lang="da-DK" dirty="0">
              <a:solidFill>
                <a:srgbClr val="FFC000"/>
              </a:solidFill>
            </a:endParaRPr>
          </a:p>
          <a:p>
            <a:r>
              <a:rPr lang="da-DK" dirty="0" smtClean="0">
                <a:solidFill>
                  <a:srgbClr val="FFC000"/>
                </a:solidFill>
              </a:rPr>
              <a:t>Siden er destilleriet blev ejet og drevet af samme familie i 6 generationer. </a:t>
            </a:r>
          </a:p>
          <a:p>
            <a:endParaRPr lang="da-DK" dirty="0">
              <a:solidFill>
                <a:srgbClr val="FFC000"/>
              </a:solidFill>
            </a:endParaRPr>
          </a:p>
          <a:p>
            <a:r>
              <a:rPr lang="da-DK" dirty="0" smtClean="0">
                <a:solidFill>
                  <a:srgbClr val="FFC000"/>
                </a:solidFill>
              </a:rPr>
              <a:t>Destilleriet er uafhængigt – ikke en del af en større kæde.</a:t>
            </a:r>
          </a:p>
          <a:p>
            <a:endParaRPr lang="da-DK" dirty="0">
              <a:solidFill>
                <a:srgbClr val="FFC000"/>
              </a:solidFill>
            </a:endParaRPr>
          </a:p>
          <a:p>
            <a:r>
              <a:rPr lang="da-DK" dirty="0" smtClean="0">
                <a:solidFill>
                  <a:srgbClr val="FFC000"/>
                </a:solidFill>
              </a:rPr>
              <a:t>Beliggende midt i </a:t>
            </a:r>
            <a:r>
              <a:rPr lang="da-DK" dirty="0" err="1" smtClean="0">
                <a:solidFill>
                  <a:srgbClr val="FFC000"/>
                </a:solidFill>
              </a:rPr>
              <a:t>Speyside</a:t>
            </a:r>
            <a:endParaRPr lang="da-DK" dirty="0" smtClean="0">
              <a:solidFill>
                <a:srgbClr val="FFC000"/>
              </a:solidFill>
            </a:endParaRPr>
          </a:p>
          <a:p>
            <a:endParaRPr lang="da-DK" dirty="0">
              <a:solidFill>
                <a:srgbClr val="FFC000"/>
              </a:solidFill>
            </a:endParaRPr>
          </a:p>
          <a:p>
            <a:endParaRPr lang="da-DK" dirty="0"/>
          </a:p>
          <a:p>
            <a:endParaRPr lang="da-DK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ow to find 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908720"/>
            <a:ext cx="5048250" cy="5086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istillation  (First and Second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3572172" cy="5495650"/>
          </a:xfrm>
          <a:prstGeom prst="rect">
            <a:avLst/>
          </a:prstGeom>
          <a:noFill/>
        </p:spPr>
      </p:pic>
      <p:sp>
        <p:nvSpPr>
          <p:cNvPr id="4" name="Rektangel 3"/>
          <p:cNvSpPr/>
          <p:nvPr/>
        </p:nvSpPr>
        <p:spPr>
          <a:xfrm>
            <a:off x="4283968" y="980728"/>
            <a:ext cx="4680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 err="1" smtClean="0"/>
              <a:t>Glenfarclas</a:t>
            </a:r>
            <a:r>
              <a:rPr lang="da-DK" dirty="0" smtClean="0"/>
              <a:t> har </a:t>
            </a:r>
            <a:r>
              <a:rPr lang="da-DK" dirty="0" err="1" smtClean="0"/>
              <a:t>Speysides</a:t>
            </a:r>
            <a:r>
              <a:rPr lang="da-DK" dirty="0" smtClean="0"/>
              <a:t> største stills.</a:t>
            </a:r>
          </a:p>
          <a:p>
            <a:endParaRPr lang="da-DK" dirty="0"/>
          </a:p>
          <a:p>
            <a:endParaRPr lang="da-DK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ure Spring Wa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3510390" cy="5400600"/>
          </a:xfrm>
          <a:prstGeom prst="rect">
            <a:avLst/>
          </a:prstGeom>
          <a:noFill/>
        </p:spPr>
      </p:pic>
      <p:sp>
        <p:nvSpPr>
          <p:cNvPr id="4" name="Rektangel 3"/>
          <p:cNvSpPr/>
          <p:nvPr/>
        </p:nvSpPr>
        <p:spPr>
          <a:xfrm>
            <a:off x="4283968" y="980728"/>
            <a:ext cx="4680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 err="1" smtClean="0"/>
              <a:t>Glenfarclas</a:t>
            </a:r>
            <a:r>
              <a:rPr lang="da-DK" dirty="0" smtClean="0"/>
              <a:t>  betyder </a:t>
            </a:r>
          </a:p>
          <a:p>
            <a:r>
              <a:rPr lang="da-DK" dirty="0" smtClean="0"/>
              <a:t>”Dalen med det grønne græs”</a:t>
            </a:r>
          </a:p>
          <a:p>
            <a:endParaRPr lang="da-DK" dirty="0"/>
          </a:p>
          <a:p>
            <a:endParaRPr lang="da-DK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The Glenfarclas Single Malt Whisky Collector's Guid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1905000" cy="271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Billede 2" descr="Glenfarclas 105 Gents T-Shirt - Large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573016"/>
            <a:ext cx="187220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ktangel 4"/>
          <p:cNvSpPr/>
          <p:nvPr/>
        </p:nvSpPr>
        <p:spPr>
          <a:xfrm>
            <a:off x="2987824" y="980728"/>
            <a:ext cx="597666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 err="1" smtClean="0"/>
              <a:t>Glenfarclas</a:t>
            </a:r>
            <a:r>
              <a:rPr lang="da-DK" dirty="0" smtClean="0"/>
              <a:t>  sælger desuden en del andre produkter…</a:t>
            </a:r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r>
              <a:rPr lang="da-DK" dirty="0" smtClean="0"/>
              <a:t>- f.eks. en bog om whisky</a:t>
            </a:r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r>
              <a:rPr lang="da-DK" dirty="0" smtClean="0"/>
              <a:t>- og en T-shirt med </a:t>
            </a:r>
            <a:r>
              <a:rPr lang="da-DK" dirty="0" err="1" smtClean="0"/>
              <a:t>Glenfarclas-motiv</a:t>
            </a:r>
            <a:endParaRPr lang="da-DK" dirty="0" smtClean="0"/>
          </a:p>
          <a:p>
            <a:endParaRPr lang="da-DK" dirty="0"/>
          </a:p>
          <a:p>
            <a:endParaRPr lang="da-DK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987824" y="980728"/>
            <a:ext cx="59766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r>
              <a:rPr lang="da-DK" dirty="0" smtClean="0"/>
              <a:t>- whisky-glas i krystal-udgave!</a:t>
            </a:r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r>
              <a:rPr lang="da-DK" dirty="0" smtClean="0"/>
              <a:t>- og selvfølgelig også </a:t>
            </a:r>
            <a:r>
              <a:rPr lang="da-DK" dirty="0" err="1" smtClean="0"/>
              <a:t>fudge</a:t>
            </a:r>
            <a:r>
              <a:rPr lang="da-DK" dirty="0" smtClean="0"/>
              <a:t> med </a:t>
            </a:r>
            <a:r>
              <a:rPr lang="da-DK" dirty="0" err="1" smtClean="0"/>
              <a:t>Glenfarclas-whisky-smag</a:t>
            </a:r>
            <a:endParaRPr lang="da-DK" dirty="0" smtClean="0"/>
          </a:p>
          <a:p>
            <a:endParaRPr lang="da-DK" dirty="0"/>
          </a:p>
          <a:p>
            <a:endParaRPr lang="da-DK" dirty="0" smtClean="0"/>
          </a:p>
        </p:txBody>
      </p:sp>
      <p:pic>
        <p:nvPicPr>
          <p:cNvPr id="3" name="Billede 2" descr="Glenfarclas Glencairn Crystal Glas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252028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Billede 3" descr="Traditional Fudge with Glenfarclas 15 Years Ol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356992"/>
            <a:ext cx="1905000" cy="2545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987824" y="980728"/>
            <a:ext cx="59766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r>
              <a:rPr lang="da-DK" dirty="0" smtClean="0"/>
              <a:t>- </a:t>
            </a:r>
            <a:r>
              <a:rPr lang="da-DK" dirty="0"/>
              <a:t>t</a:t>
            </a:r>
            <a:r>
              <a:rPr lang="da-DK" dirty="0" smtClean="0"/>
              <a:t>ørklæde med det specielle </a:t>
            </a:r>
            <a:r>
              <a:rPr lang="da-DK" dirty="0" err="1" smtClean="0"/>
              <a:t>Glenfarclas-klanmønster</a:t>
            </a:r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r>
              <a:rPr lang="da-DK" dirty="0" smtClean="0"/>
              <a:t>- og naturligvis også slips …</a:t>
            </a:r>
          </a:p>
          <a:p>
            <a:endParaRPr lang="da-DK" dirty="0"/>
          </a:p>
          <a:p>
            <a:endParaRPr lang="da-DK" dirty="0" smtClean="0"/>
          </a:p>
        </p:txBody>
      </p:sp>
      <p:pic>
        <p:nvPicPr>
          <p:cNvPr id="3" name="Billede 2" descr="Glenfarclas Grant Tartan Scarf 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244827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Billede 3" descr="Glenfarclas Green Silk Tie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501008"/>
            <a:ext cx="201622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DSC04737.JPG"/>
          <p:cNvPicPr>
            <a:picLocks noChangeAspect="1"/>
          </p:cNvPicPr>
          <p:nvPr/>
        </p:nvPicPr>
        <p:blipFill>
          <a:blip r:embed="rId2" cstate="print"/>
          <a:srcRect l="34250" t="37006" r="32675" b="50000"/>
          <a:stretch>
            <a:fillRect/>
          </a:stretch>
        </p:blipFill>
        <p:spPr>
          <a:xfrm>
            <a:off x="683568" y="1995698"/>
            <a:ext cx="7920880" cy="207451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987824" y="980728"/>
            <a:ext cx="59766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r>
              <a:rPr lang="da-DK" dirty="0" smtClean="0"/>
              <a:t>- og hvem kan undvære notesblokke med </a:t>
            </a:r>
            <a:r>
              <a:rPr lang="da-DK" dirty="0" err="1" smtClean="0"/>
              <a:t>Glenfarclas-logo</a:t>
            </a:r>
            <a:r>
              <a:rPr lang="da-DK" dirty="0" smtClean="0"/>
              <a:t>?</a:t>
            </a:r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r>
              <a:rPr lang="da-DK" dirty="0" smtClean="0"/>
              <a:t>- eller golfbolde med </a:t>
            </a:r>
            <a:r>
              <a:rPr lang="da-DK" dirty="0" err="1" smtClean="0"/>
              <a:t>Glenfarclas-logo</a:t>
            </a:r>
            <a:r>
              <a:rPr lang="da-DK" dirty="0" smtClean="0"/>
              <a:t>?</a:t>
            </a:r>
          </a:p>
          <a:p>
            <a:endParaRPr lang="da-DK" dirty="0"/>
          </a:p>
          <a:p>
            <a:endParaRPr lang="da-DK" dirty="0" smtClean="0"/>
          </a:p>
        </p:txBody>
      </p:sp>
      <p:pic>
        <p:nvPicPr>
          <p:cNvPr id="3" name="Billede 2" descr="Glenfarclas Note Pad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92696"/>
            <a:ext cx="252028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Billede 3" descr="Glenfarclas Golf Balls 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789040"/>
            <a:ext cx="252028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139952" y="1052736"/>
            <a:ext cx="4824536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r>
              <a:rPr lang="da-DK" dirty="0" smtClean="0"/>
              <a:t>OG SIDST, MEN IKKE MINDST</a:t>
            </a:r>
          </a:p>
          <a:p>
            <a:endParaRPr lang="da-DK" dirty="0"/>
          </a:p>
          <a:p>
            <a:endParaRPr lang="da-DK" dirty="0" smtClean="0"/>
          </a:p>
          <a:p>
            <a:r>
              <a:rPr lang="da-DK" dirty="0" smtClean="0"/>
              <a:t>DEN BERØMTE </a:t>
            </a:r>
          </a:p>
          <a:p>
            <a:endParaRPr lang="da-DK" dirty="0">
              <a:solidFill>
                <a:srgbClr val="FFC000"/>
              </a:solidFill>
            </a:endParaRPr>
          </a:p>
          <a:p>
            <a:endParaRPr lang="da-DK" dirty="0" smtClean="0">
              <a:solidFill>
                <a:srgbClr val="FFC000"/>
              </a:solidFill>
            </a:endParaRPr>
          </a:p>
          <a:p>
            <a:r>
              <a:rPr lang="da-DK" sz="6000" dirty="0" smtClean="0">
                <a:solidFill>
                  <a:srgbClr val="FFC000"/>
                </a:solidFill>
              </a:rPr>
              <a:t>WHISKY-KAGE</a:t>
            </a:r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r>
              <a:rPr lang="da-DK" dirty="0" smtClean="0"/>
              <a:t>-</a:t>
            </a:r>
          </a:p>
          <a:p>
            <a:endParaRPr lang="da-DK" dirty="0"/>
          </a:p>
          <a:p>
            <a:endParaRPr lang="da-DK" dirty="0" smtClean="0"/>
          </a:p>
        </p:txBody>
      </p:sp>
      <p:pic>
        <p:nvPicPr>
          <p:cNvPr id="3" name="Billede 2" descr="Glenfarclas Malt Whisky Cak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16832"/>
            <a:ext cx="381642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191683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6000" dirty="0" smtClean="0">
                <a:solidFill>
                  <a:srgbClr val="FFC000"/>
                </a:solidFill>
              </a:rPr>
              <a:t>I 2011 kunne destilleriet fejre sit 175 års jubilæum</a:t>
            </a:r>
            <a:endParaRPr lang="da-DK" sz="6000" dirty="0" smtClean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692696"/>
            <a:ext cx="9144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3600" dirty="0" smtClean="0">
                <a:solidFill>
                  <a:srgbClr val="FFC000"/>
                </a:solidFill>
              </a:rPr>
              <a:t>Og derfor har </a:t>
            </a:r>
            <a:r>
              <a:rPr lang="da-DK" sz="3600" dirty="0" err="1" smtClean="0">
                <a:solidFill>
                  <a:srgbClr val="FFC000"/>
                </a:solidFill>
              </a:rPr>
              <a:t>Glenfarclas</a:t>
            </a:r>
            <a:r>
              <a:rPr lang="da-DK" sz="3600" dirty="0" smtClean="0">
                <a:solidFill>
                  <a:srgbClr val="FFC000"/>
                </a:solidFill>
              </a:rPr>
              <a:t> sammensat</a:t>
            </a:r>
          </a:p>
          <a:p>
            <a:pPr algn="ctr"/>
            <a:r>
              <a:rPr lang="da-DK" sz="3600" dirty="0" smtClean="0">
                <a:solidFill>
                  <a:srgbClr val="FFC000"/>
                </a:solidFill>
              </a:rPr>
              <a:t>en whisky bestående af</a:t>
            </a:r>
          </a:p>
          <a:p>
            <a:pPr algn="ctr"/>
            <a:endParaRPr lang="da-DK" sz="3600" dirty="0">
              <a:solidFill>
                <a:srgbClr val="FFC000"/>
              </a:solidFill>
            </a:endParaRPr>
          </a:p>
          <a:p>
            <a:pPr algn="ctr">
              <a:buFontTx/>
              <a:buChar char="-"/>
            </a:pPr>
            <a:r>
              <a:rPr lang="da-DK" dirty="0" smtClean="0">
                <a:solidFill>
                  <a:srgbClr val="FFC000"/>
                </a:solidFill>
              </a:rPr>
              <a:t> en del fra et fad fra 1952</a:t>
            </a:r>
          </a:p>
          <a:p>
            <a:pPr algn="ctr">
              <a:buFontTx/>
              <a:buChar char="-"/>
            </a:pPr>
            <a:r>
              <a:rPr lang="da-DK" dirty="0" smtClean="0">
                <a:solidFill>
                  <a:srgbClr val="FFC000"/>
                </a:solidFill>
              </a:rPr>
              <a:t> tre dele fra forskellige fade fra 1960’erne</a:t>
            </a:r>
          </a:p>
          <a:p>
            <a:pPr algn="ctr">
              <a:buFontTx/>
              <a:buChar char="-"/>
            </a:pPr>
            <a:r>
              <a:rPr lang="da-DK" dirty="0">
                <a:solidFill>
                  <a:srgbClr val="FFC000"/>
                </a:solidFill>
              </a:rPr>
              <a:t> </a:t>
            </a:r>
            <a:r>
              <a:rPr lang="da-DK" dirty="0" smtClean="0">
                <a:solidFill>
                  <a:srgbClr val="FFC000"/>
                </a:solidFill>
              </a:rPr>
              <a:t>tre dele fra forskellige fade fra 1970’erne</a:t>
            </a:r>
          </a:p>
          <a:p>
            <a:pPr algn="ctr">
              <a:buFontTx/>
              <a:buChar char="-"/>
            </a:pPr>
            <a:r>
              <a:rPr lang="da-DK" dirty="0">
                <a:solidFill>
                  <a:srgbClr val="FFC000"/>
                </a:solidFill>
              </a:rPr>
              <a:t> </a:t>
            </a:r>
            <a:r>
              <a:rPr lang="da-DK" dirty="0" smtClean="0">
                <a:solidFill>
                  <a:srgbClr val="FFC000"/>
                </a:solidFill>
              </a:rPr>
              <a:t>tre dele fra forskellige fade fra 1980’erne</a:t>
            </a:r>
          </a:p>
          <a:p>
            <a:pPr algn="ctr">
              <a:buFontTx/>
              <a:buChar char="-"/>
            </a:pPr>
            <a:r>
              <a:rPr lang="da-DK" dirty="0">
                <a:solidFill>
                  <a:srgbClr val="FFC000"/>
                </a:solidFill>
              </a:rPr>
              <a:t> </a:t>
            </a:r>
            <a:r>
              <a:rPr lang="da-DK" dirty="0" smtClean="0">
                <a:solidFill>
                  <a:srgbClr val="FFC000"/>
                </a:solidFill>
              </a:rPr>
              <a:t>tre dele fra forskellige fade fra 1990’erne</a:t>
            </a:r>
          </a:p>
          <a:p>
            <a:pPr algn="ctr">
              <a:buFontTx/>
              <a:buChar char="-"/>
            </a:pPr>
            <a:r>
              <a:rPr lang="da-DK" dirty="0">
                <a:solidFill>
                  <a:srgbClr val="FFC000"/>
                </a:solidFill>
              </a:rPr>
              <a:t> </a:t>
            </a:r>
            <a:r>
              <a:rPr lang="da-DK" dirty="0" smtClean="0">
                <a:solidFill>
                  <a:srgbClr val="FFC000"/>
                </a:solidFill>
              </a:rPr>
              <a:t>en del fra et fad fra 2000</a:t>
            </a:r>
          </a:p>
          <a:p>
            <a:pPr algn="ctr"/>
            <a:endParaRPr lang="da-DK" dirty="0" smtClean="0">
              <a:solidFill>
                <a:srgbClr val="FFC000"/>
              </a:solidFill>
            </a:endParaRPr>
          </a:p>
          <a:p>
            <a:pPr algn="ctr"/>
            <a:r>
              <a:rPr lang="da-DK" sz="3600" dirty="0" smtClean="0">
                <a:solidFill>
                  <a:srgbClr val="FFC000"/>
                </a:solidFill>
              </a:rPr>
              <a:t>Hvorved der nu er mulighed for at smage et </a:t>
            </a:r>
          </a:p>
          <a:p>
            <a:pPr algn="ctr"/>
            <a:r>
              <a:rPr lang="da-DK" sz="3600" dirty="0" smtClean="0">
                <a:solidFill>
                  <a:srgbClr val="FFC000"/>
                </a:solidFill>
              </a:rPr>
              <a:t>glas whisky fra seks forskellige årtier!</a:t>
            </a:r>
            <a:endParaRPr lang="da-DK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175th Anniversary 43% Vol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2495550" cy="3181350"/>
          </a:xfrm>
          <a:prstGeom prst="rect">
            <a:avLst/>
          </a:prstGeom>
          <a:noFill/>
        </p:spPr>
      </p:pic>
      <p:sp>
        <p:nvSpPr>
          <p:cNvPr id="3" name="Rektangel 2"/>
          <p:cNvSpPr/>
          <p:nvPr/>
        </p:nvSpPr>
        <p:spPr>
          <a:xfrm>
            <a:off x="3203848" y="1052736"/>
            <a:ext cx="57606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 err="1" smtClean="0">
                <a:solidFill>
                  <a:srgbClr val="FFC000"/>
                </a:solidFill>
              </a:rPr>
              <a:t>Glenfarclas</a:t>
            </a:r>
            <a:r>
              <a:rPr lang="da-DK" dirty="0">
                <a:solidFill>
                  <a:srgbClr val="FFC000"/>
                </a:solidFill>
              </a:rPr>
              <a:t> </a:t>
            </a:r>
            <a:r>
              <a:rPr lang="da-DK" dirty="0" smtClean="0">
                <a:solidFill>
                  <a:srgbClr val="FFC000"/>
                </a:solidFill>
              </a:rPr>
              <a:t> 175 </a:t>
            </a:r>
            <a:r>
              <a:rPr lang="da-DK" dirty="0" err="1" smtClean="0">
                <a:solidFill>
                  <a:srgbClr val="FFC000"/>
                </a:solidFill>
              </a:rPr>
              <a:t>Anniversary</a:t>
            </a:r>
            <a:r>
              <a:rPr lang="da-DK" dirty="0" smtClean="0">
                <a:solidFill>
                  <a:srgbClr val="FFC000"/>
                </a:solidFill>
              </a:rPr>
              <a:t>, 43 %, alt mellem 11 og 59 år</a:t>
            </a:r>
          </a:p>
          <a:p>
            <a:endParaRPr lang="da-DK" dirty="0" smtClean="0"/>
          </a:p>
          <a:p>
            <a:endParaRPr lang="da-DK" dirty="0"/>
          </a:p>
          <a:p>
            <a:r>
              <a:rPr lang="da-DK" dirty="0" smtClean="0"/>
              <a:t>Farve: ravfarvet / lynghonning-farvet</a:t>
            </a:r>
          </a:p>
          <a:p>
            <a:endParaRPr lang="da-DK" dirty="0"/>
          </a:p>
          <a:p>
            <a:r>
              <a:rPr lang="da-DK" dirty="0" smtClean="0"/>
              <a:t>Næse: flødekaramel og vanilje – fremhæves desto længere whiskyen bliver i glasset (!)</a:t>
            </a:r>
          </a:p>
          <a:p>
            <a:endParaRPr lang="da-DK" dirty="0"/>
          </a:p>
          <a:p>
            <a:r>
              <a:rPr lang="da-DK" dirty="0" smtClean="0"/>
              <a:t>Smag: En forening af tung sherry fra 1950’erne og 1960’erne med lettere frugtagtig smag fra 1970’erne og 1980’erne, friskheden fra 1990’erne og en overraskende modenhed fra 2000</a:t>
            </a:r>
          </a:p>
          <a:p>
            <a:endParaRPr lang="da-DK" dirty="0"/>
          </a:p>
          <a:p>
            <a:r>
              <a:rPr lang="da-DK" dirty="0" smtClean="0"/>
              <a:t>Finish: ?</a:t>
            </a:r>
          </a:p>
          <a:p>
            <a:endParaRPr lang="da-DK" dirty="0"/>
          </a:p>
          <a:p>
            <a:endParaRPr lang="da-DK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198884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9600" dirty="0" err="1" smtClean="0">
                <a:solidFill>
                  <a:srgbClr val="FFC000"/>
                </a:solidFill>
              </a:rPr>
              <a:t>Enjoy</a:t>
            </a:r>
            <a:r>
              <a:rPr lang="da-DK" sz="9600" dirty="0" smtClean="0">
                <a:solidFill>
                  <a:srgbClr val="FFC000"/>
                </a:solidFill>
              </a:rPr>
              <a:t> !</a:t>
            </a:r>
            <a:endParaRPr lang="da-DK" sz="9600" dirty="0" smtClean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483768" y="1052736"/>
            <a:ext cx="4392488" cy="4525963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pPr algn="ctr">
              <a:buNone/>
            </a:pPr>
            <a:endParaRPr lang="da-DK" dirty="0" smtClean="0"/>
          </a:p>
          <a:p>
            <a:pPr algn="ctr">
              <a:buNone/>
            </a:pPr>
            <a:endParaRPr lang="da-DK" dirty="0"/>
          </a:p>
          <a:p>
            <a:pPr algn="ctr">
              <a:buNone/>
            </a:pPr>
            <a:r>
              <a:rPr lang="da-DK" dirty="0" smtClean="0"/>
              <a:t>SMAGNING </a:t>
            </a:r>
          </a:p>
          <a:p>
            <a:pPr algn="ctr">
              <a:buNone/>
            </a:pPr>
            <a:r>
              <a:rPr lang="da-DK" sz="9600" dirty="0" smtClean="0"/>
              <a:t>NR 1</a:t>
            </a:r>
            <a:endParaRPr lang="da-DK" sz="9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kilchomandistillery.com/files/pics/kilchoman%20team(1).jpg"/>
          <p:cNvPicPr>
            <a:picLocks noChangeAspect="1" noChangeArrowheads="1"/>
          </p:cNvPicPr>
          <p:nvPr/>
        </p:nvPicPr>
        <p:blipFill>
          <a:blip r:embed="rId2" cstate="print"/>
          <a:srcRect l="39689" r="47081"/>
          <a:stretch>
            <a:fillRect/>
          </a:stretch>
        </p:blipFill>
        <p:spPr bwMode="auto">
          <a:xfrm>
            <a:off x="1115616" y="620688"/>
            <a:ext cx="1512168" cy="5486400"/>
          </a:xfrm>
          <a:prstGeom prst="rect">
            <a:avLst/>
          </a:prstGeom>
          <a:noFill/>
        </p:spPr>
      </p:pic>
      <p:sp>
        <p:nvSpPr>
          <p:cNvPr id="5" name="Rektangel 4"/>
          <p:cNvSpPr/>
          <p:nvPr/>
        </p:nvSpPr>
        <p:spPr>
          <a:xfrm>
            <a:off x="2843808" y="476672"/>
            <a:ext cx="576064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3200" dirty="0" smtClean="0"/>
              <a:t>Anthony Wills</a:t>
            </a:r>
          </a:p>
          <a:p>
            <a:pPr>
              <a:buFontTx/>
              <a:buChar char="-"/>
            </a:pPr>
            <a:r>
              <a:rPr lang="da-DK" sz="3200" dirty="0" smtClean="0"/>
              <a:t>havde en drøm!</a:t>
            </a:r>
            <a:endParaRPr lang="da-DK" sz="1200" dirty="0"/>
          </a:p>
          <a:p>
            <a:pPr>
              <a:buFontTx/>
              <a:buChar char="-"/>
            </a:pPr>
            <a:endParaRPr lang="da-DK" sz="1200" dirty="0" smtClean="0"/>
          </a:p>
          <a:p>
            <a:r>
              <a:rPr lang="da-DK" dirty="0" smtClean="0">
                <a:solidFill>
                  <a:srgbClr val="FFC000"/>
                </a:solidFill>
              </a:rPr>
              <a:t>Han ville lave det perfekte destilleri på </a:t>
            </a:r>
            <a:r>
              <a:rPr lang="da-DK" dirty="0" err="1" smtClean="0">
                <a:solidFill>
                  <a:srgbClr val="FFC000"/>
                </a:solidFill>
              </a:rPr>
              <a:t>Islay</a:t>
            </a:r>
            <a:endParaRPr lang="da-DK" dirty="0" smtClean="0">
              <a:solidFill>
                <a:srgbClr val="FFC000"/>
              </a:solidFill>
            </a:endParaRPr>
          </a:p>
          <a:p>
            <a:endParaRPr lang="da-DK" dirty="0">
              <a:solidFill>
                <a:srgbClr val="FFC000"/>
              </a:solidFill>
            </a:endParaRPr>
          </a:p>
          <a:p>
            <a:r>
              <a:rPr lang="da-DK" dirty="0" smtClean="0">
                <a:solidFill>
                  <a:srgbClr val="FFC000"/>
                </a:solidFill>
              </a:rPr>
              <a:t>Efter mange års forberedelser kunne produktionen startes i december 2005.</a:t>
            </a:r>
          </a:p>
          <a:p>
            <a:endParaRPr lang="da-DK" dirty="0">
              <a:solidFill>
                <a:srgbClr val="FFC000"/>
              </a:solidFill>
            </a:endParaRPr>
          </a:p>
          <a:p>
            <a:r>
              <a:rPr lang="da-DK" dirty="0" smtClean="0">
                <a:solidFill>
                  <a:srgbClr val="FFC000"/>
                </a:solidFill>
              </a:rPr>
              <a:t>Den 9. september 2009 blev den første whisky frigivet. </a:t>
            </a:r>
          </a:p>
          <a:p>
            <a:r>
              <a:rPr lang="da-DK" dirty="0">
                <a:solidFill>
                  <a:srgbClr val="FFC000"/>
                </a:solidFill>
              </a:rPr>
              <a:t/>
            </a:r>
            <a:br>
              <a:rPr lang="da-DK" dirty="0">
                <a:solidFill>
                  <a:srgbClr val="FFC000"/>
                </a:solidFill>
              </a:rPr>
            </a:br>
            <a:r>
              <a:rPr lang="da-DK" dirty="0" smtClean="0">
                <a:solidFill>
                  <a:srgbClr val="FFC000"/>
                </a:solidFill>
              </a:rPr>
              <a:t>Modtagelsen var overstrømmende – </a:t>
            </a:r>
            <a:r>
              <a:rPr lang="da-DK" dirty="0" err="1" smtClean="0">
                <a:solidFill>
                  <a:srgbClr val="FFC000"/>
                </a:solidFill>
              </a:rPr>
              <a:t>Kilchoman</a:t>
            </a:r>
            <a:r>
              <a:rPr lang="da-DK" dirty="0" smtClean="0">
                <a:solidFill>
                  <a:srgbClr val="FFC000"/>
                </a:solidFill>
              </a:rPr>
              <a:t> blev rost til skyerne og alle de første aftapninger blevet revet væk.</a:t>
            </a:r>
          </a:p>
          <a:p>
            <a:endParaRPr lang="da-DK" dirty="0">
              <a:solidFill>
                <a:srgbClr val="FFC000"/>
              </a:solidFill>
            </a:endParaRPr>
          </a:p>
          <a:p>
            <a:endParaRPr lang="da-DK" dirty="0" smtClean="0">
              <a:solidFill>
                <a:srgbClr val="FFC000"/>
              </a:solidFill>
            </a:endParaRPr>
          </a:p>
          <a:p>
            <a:r>
              <a:rPr lang="da-DK" dirty="0" smtClean="0">
                <a:solidFill>
                  <a:srgbClr val="FFC000"/>
                </a:solidFill>
              </a:rPr>
              <a:t>Den flaske vi skal smage er fundet i en whisky-handel i Vejen i Midtjylland! </a:t>
            </a:r>
            <a:endParaRPr lang="da-DK" dirty="0">
              <a:solidFill>
                <a:srgbClr val="FFC000"/>
              </a:solidFill>
            </a:endParaRPr>
          </a:p>
          <a:p>
            <a:endParaRPr lang="da-DK" dirty="0" smtClean="0">
              <a:solidFill>
                <a:srgbClr val="FFC000"/>
              </a:solidFill>
            </a:endParaRPr>
          </a:p>
          <a:p>
            <a:r>
              <a:rPr lang="da-DK" dirty="0" smtClean="0">
                <a:solidFill>
                  <a:srgbClr val="FFC000"/>
                </a:solidFill>
              </a:rPr>
              <a:t>Og om lidt kan I selv smage om den positive modtagelse var berettiget…</a:t>
            </a:r>
          </a:p>
          <a:p>
            <a:endParaRPr lang="da-DK" dirty="0"/>
          </a:p>
          <a:p>
            <a:endParaRPr lang="da-DK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mt0.google.com/vt/lyrs=m@171000000&amp;hl=da&amp;src=api&amp;x=494&amp;y=319&amp;z=10&amp;s=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-142875"/>
            <a:ext cx="9525" cy="9525"/>
          </a:xfrm>
          <a:prstGeom prst="rect">
            <a:avLst/>
          </a:prstGeom>
          <a:noFill/>
        </p:spPr>
      </p:pic>
      <p:pic>
        <p:nvPicPr>
          <p:cNvPr id="37892" name="Picture 4" descr="http://mt0.google.com/vt/lyrs=m@171000000&amp;hl=da&amp;src=api&amp;x=494&amp;y=319&amp;z=10&amp;s=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-142875"/>
            <a:ext cx="9525" cy="9525"/>
          </a:xfrm>
          <a:prstGeom prst="rect">
            <a:avLst/>
          </a:prstGeom>
          <a:noFill/>
        </p:spPr>
      </p:pic>
      <p:pic>
        <p:nvPicPr>
          <p:cNvPr id="37934" name="Picture 46" descr="http://www.kwp.dk/images/generel/islaykort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836712"/>
            <a:ext cx="4276725" cy="4924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slideshow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14" y="1484784"/>
            <a:ext cx="89155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ktangel 2"/>
          <p:cNvSpPr/>
          <p:nvPr/>
        </p:nvSpPr>
        <p:spPr>
          <a:xfrm>
            <a:off x="0" y="429309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dirty="0" err="1" smtClean="0"/>
              <a:t>Whisky’en</a:t>
            </a:r>
            <a:r>
              <a:rPr lang="da-DK" dirty="0" smtClean="0"/>
              <a:t> produceres af byg dyrket på egne marker.</a:t>
            </a:r>
            <a:endParaRPr lang="da-DK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slideshow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14" y="1484784"/>
            <a:ext cx="89155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ktangel 3"/>
          <p:cNvSpPr/>
          <p:nvPr/>
        </p:nvSpPr>
        <p:spPr>
          <a:xfrm>
            <a:off x="0" y="4293096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dirty="0" smtClean="0"/>
              <a:t>Destilleriet er det næstmindste i Skotland.</a:t>
            </a:r>
          </a:p>
          <a:p>
            <a:pPr algn="ctr"/>
            <a:r>
              <a:rPr lang="da-DK" dirty="0" smtClean="0"/>
              <a:t>Producerer årligt ca. 90.000 l.</a:t>
            </a:r>
            <a:endParaRPr lang="da-DK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slideshow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14" y="1484784"/>
            <a:ext cx="89155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ktangel 3"/>
          <p:cNvSpPr/>
          <p:nvPr/>
        </p:nvSpPr>
        <p:spPr>
          <a:xfrm>
            <a:off x="0" y="429309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dirty="0" err="1" smtClean="0"/>
              <a:t>Kilchoman</a:t>
            </a:r>
            <a:r>
              <a:rPr lang="da-DK" dirty="0" smtClean="0"/>
              <a:t> er det første nye destilleri på </a:t>
            </a:r>
            <a:r>
              <a:rPr lang="da-DK" dirty="0" err="1" smtClean="0"/>
              <a:t>Islay</a:t>
            </a:r>
            <a:r>
              <a:rPr lang="da-DK" dirty="0" smtClean="0"/>
              <a:t> i 124 år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slideshow 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14" y="1412776"/>
            <a:ext cx="89155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ktangel 2"/>
          <p:cNvSpPr/>
          <p:nvPr/>
        </p:nvSpPr>
        <p:spPr>
          <a:xfrm>
            <a:off x="0" y="4293096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dirty="0" err="1" smtClean="0"/>
              <a:t>Kilchoman</a:t>
            </a:r>
            <a:r>
              <a:rPr lang="da-DK" dirty="0" smtClean="0"/>
              <a:t> blev grundlagt i 2005</a:t>
            </a:r>
          </a:p>
          <a:p>
            <a:pPr algn="ctr"/>
            <a:endParaRPr lang="da-DK" dirty="0"/>
          </a:p>
          <a:p>
            <a:pPr algn="ctr"/>
            <a:r>
              <a:rPr lang="da-DK" dirty="0" smtClean="0"/>
              <a:t>Destilleriet har frigivet flere specielle aftapninger, der kun sælges i Danmark.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460</Words>
  <Application>Microsoft Office PowerPoint</Application>
  <PresentationFormat>Skærmshow (4:3)</PresentationFormat>
  <Paragraphs>177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25</vt:i4>
      </vt:variant>
    </vt:vector>
  </HeadingPairs>
  <TitlesOfParts>
    <vt:vector size="26" baseType="lpstr">
      <vt:lpstr>Kontortema</vt:lpstr>
      <vt:lpstr>Dias nummer 1</vt:lpstr>
      <vt:lpstr>Dias nummer 2</vt:lpstr>
      <vt:lpstr>Dias nummer 3</vt:lpstr>
      <vt:lpstr>Dias nummer 4</vt:lpstr>
      <vt:lpstr>Dias nummer 5</vt:lpstr>
      <vt:lpstr>Dias nummer 6</vt:lpstr>
      <vt:lpstr>Dias nummer 7</vt:lpstr>
      <vt:lpstr>Dias nummer 8</vt:lpstr>
      <vt:lpstr>Dias nummer 9</vt:lpstr>
      <vt:lpstr>Dias nummer 10</vt:lpstr>
      <vt:lpstr>Dias nummer 11</vt:lpstr>
      <vt:lpstr>Dias nummer 12</vt:lpstr>
      <vt:lpstr>Dias nummer 13</vt:lpstr>
      <vt:lpstr>Dias nummer 14</vt:lpstr>
      <vt:lpstr>Dias nummer 15</vt:lpstr>
      <vt:lpstr>Dias nummer 16</vt:lpstr>
      <vt:lpstr>Dias nummer 17</vt:lpstr>
      <vt:lpstr>Dias nummer 18</vt:lpstr>
      <vt:lpstr>Dias nummer 19</vt:lpstr>
      <vt:lpstr>Dias nummer 20</vt:lpstr>
      <vt:lpstr>Dias nummer 21</vt:lpstr>
      <vt:lpstr>Dias nummer 22</vt:lpstr>
      <vt:lpstr>Dias nummer 23</vt:lpstr>
      <vt:lpstr>Dias nummer 24</vt:lpstr>
      <vt:lpstr>Dias nummer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Kjeld Damgaard</dc:creator>
  <cp:lastModifiedBy>Kjeld Damgaard</cp:lastModifiedBy>
  <cp:revision>17</cp:revision>
  <dcterms:created xsi:type="dcterms:W3CDTF">2012-02-29T18:02:00Z</dcterms:created>
  <dcterms:modified xsi:type="dcterms:W3CDTF">2012-02-29T23:06:10Z</dcterms:modified>
</cp:coreProperties>
</file>